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1" r:id="rId2"/>
  </p:sldMasterIdLst>
  <p:notesMasterIdLst>
    <p:notesMasterId r:id="rId15"/>
  </p:notesMasterIdLst>
  <p:sldIdLst>
    <p:sldId id="309" r:id="rId3"/>
    <p:sldId id="4285" r:id="rId4"/>
    <p:sldId id="4296" r:id="rId5"/>
    <p:sldId id="4605" r:id="rId6"/>
    <p:sldId id="4606" r:id="rId7"/>
    <p:sldId id="4611" r:id="rId8"/>
    <p:sldId id="4607" r:id="rId9"/>
    <p:sldId id="4612" r:id="rId10"/>
    <p:sldId id="4608" r:id="rId11"/>
    <p:sldId id="4609" r:id="rId12"/>
    <p:sldId id="4610" r:id="rId13"/>
    <p:sldId id="4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sh, Jess" initials="WJ" lastIdx="1" clrIdx="0">
    <p:extLst>
      <p:ext uri="{19B8F6BF-5375-455C-9EA6-DF929625EA0E}">
        <p15:presenceInfo xmlns:p15="http://schemas.microsoft.com/office/powerpoint/2012/main" userId="Walsh, Jess" providerId="None"/>
      </p:ext>
    </p:extLst>
  </p:cmAuthor>
  <p:cmAuthor id="2" name="Ted Mulcauley" initials="TM" lastIdx="3" clrIdx="1">
    <p:extLst>
      <p:ext uri="{19B8F6BF-5375-455C-9EA6-DF929625EA0E}">
        <p15:presenceInfo xmlns:p15="http://schemas.microsoft.com/office/powerpoint/2012/main" userId="S::ted.mulcauley@cga.co.uk::589e073b-9170-4c70-a9e0-054de6adb5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16275"/>
    <a:srgbClr val="D80068"/>
    <a:srgbClr val="F34D71"/>
    <a:srgbClr val="EF8043"/>
    <a:srgbClr val="009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5226" autoAdjust="0"/>
  </p:normalViewPr>
  <p:slideViewPr>
    <p:cSldViewPr snapToGrid="0">
      <p:cViewPr varScale="1">
        <p:scale>
          <a:sx n="104" d="100"/>
          <a:sy n="104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9"/>
          <c:y val="5.8941924822162602E-2"/>
          <c:w val="0.54829526962082098"/>
          <c:h val="0.869992647070329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E6A-4120-AC3E-6452DD7238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E6A-4120-AC3E-6452DD72383E}"/>
              </c:ext>
            </c:extLst>
          </c:dPt>
          <c:dPt>
            <c:idx val="2"/>
            <c:bubble3D val="0"/>
            <c:explosion val="38"/>
            <c:spPr>
              <a:solidFill>
                <a:schemeClr val="accent3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E6A-4120-AC3E-6452DD72383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E6A-4120-AC3E-6452DD72383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Sale</c:v>
                </c:pt>
                <c:pt idx="1">
                  <c:v>Revenue</c:v>
                </c:pt>
                <c:pt idx="2">
                  <c:v>Profit</c:v>
                </c:pt>
                <c:pt idx="3">
                  <c:v>Expenditure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6A-4120-AC3E-6452DD7238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19985032684391E-2"/>
          <c:y val="0.10642154121205945"/>
          <c:w val="0.97502925527899809"/>
          <c:h val="0.65459844046624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C2-4517-A097-53B2F10E111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C2-4517-A097-53B2F10E11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1C6-4E55-9A2E-FF9BB7B5D4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C2-4517-A097-53B2F10E111B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C6-4E55-9A2E-FF9BB7B5D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May threaten business closure</c:v>
                </c:pt>
                <c:pt idx="1">
                  <c:v>Likely to lead to major cutbacks/job losses (more than a fifth of workforce)</c:v>
                </c:pt>
                <c:pt idx="2">
                  <c:v>Likely to lead to some cutbacks/job losses (up to a fifth of workforce)</c:v>
                </c:pt>
                <c:pt idx="3">
                  <c:v>Likely to lead to a small negative impact on business, but manageable</c:v>
                </c:pt>
                <c:pt idx="4">
                  <c:v>It won't make much difference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0.11</c:v>
                </c:pt>
                <c:pt idx="2">
                  <c:v>0.41</c:v>
                </c:pt>
                <c:pt idx="3">
                  <c:v>0.37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C2-4517-A097-53B2F10E1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18353471"/>
        <c:axId val="1225062623"/>
      </c:barChart>
      <c:catAx>
        <c:axId val="131835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062623"/>
        <c:crosses val="autoZero"/>
        <c:auto val="1"/>
        <c:lblAlgn val="ctr"/>
        <c:lblOffset val="100"/>
        <c:tickLblSkip val="1"/>
        <c:noMultiLvlLbl val="0"/>
      </c:catAx>
      <c:valAx>
        <c:axId val="122506262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18353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19985032684391E-2"/>
          <c:y val="0.10642154121205945"/>
          <c:w val="0.97502925527899809"/>
          <c:h val="0.65459844046624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AC2-4517-A097-53B2F10E111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AC2-4517-A097-53B2F10E111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AC2-4517-A097-53B2F10E11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It won't make much difference</c:v>
                </c:pt>
                <c:pt idx="1">
                  <c:v>I estimate my business turnover would increase by 1% and 5%</c:v>
                </c:pt>
                <c:pt idx="2">
                  <c:v>I estimate my business turnover would increase by 5% and 10%</c:v>
                </c:pt>
                <c:pt idx="3">
                  <c:v>I estimate my business turnover would increase by 10% and 15%</c:v>
                </c:pt>
                <c:pt idx="4">
                  <c:v>I estimate my business turnover would increase by 15% and 20%</c:v>
                </c:pt>
                <c:pt idx="5">
                  <c:v>I estimate my business turnover would increase by more than 20%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0.06</c:v>
                </c:pt>
                <c:pt idx="1">
                  <c:v>0.16</c:v>
                </c:pt>
                <c:pt idx="2">
                  <c:v>0.45</c:v>
                </c:pt>
                <c:pt idx="3">
                  <c:v>0.21</c:v>
                </c:pt>
                <c:pt idx="4">
                  <c:v>0.08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C2-4517-A097-53B2F10E1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18353471"/>
        <c:axId val="1225062623"/>
      </c:barChart>
      <c:catAx>
        <c:axId val="131835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062623"/>
        <c:crosses val="autoZero"/>
        <c:auto val="1"/>
        <c:lblAlgn val="ctr"/>
        <c:lblOffset val="100"/>
        <c:tickLblSkip val="1"/>
        <c:noMultiLvlLbl val="0"/>
      </c:catAx>
      <c:valAx>
        <c:axId val="122506262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18353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219985032684391E-2"/>
          <c:y val="0.10642154121205945"/>
          <c:w val="0.97502925527899809"/>
          <c:h val="0.65459844046624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AC2-4517-A097-53B2F10E111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AC2-4517-A097-53B2F10E111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AC2-4517-A097-53B2F10E11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It won't make much difference</c:v>
                </c:pt>
                <c:pt idx="1">
                  <c:v>I estimate my business investment would increase by 1% and 5%</c:v>
                </c:pt>
                <c:pt idx="2">
                  <c:v>I estimate my business investment would increase by 5% and 10%</c:v>
                </c:pt>
                <c:pt idx="3">
                  <c:v>I estimate my business investment would increase by 10% and 15%</c:v>
                </c:pt>
                <c:pt idx="4">
                  <c:v>I estimate my business investment would increase by 15% and 20%</c:v>
                </c:pt>
                <c:pt idx="5">
                  <c:v>I estimate my business investment would increase by more than 20%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0.05</c:v>
                </c:pt>
                <c:pt idx="1">
                  <c:v>0.15</c:v>
                </c:pt>
                <c:pt idx="2">
                  <c:v>0.33</c:v>
                </c:pt>
                <c:pt idx="3">
                  <c:v>0.23</c:v>
                </c:pt>
                <c:pt idx="4">
                  <c:v>0.12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C2-4517-A097-53B2F10E1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18353471"/>
        <c:axId val="1225062623"/>
      </c:barChart>
      <c:catAx>
        <c:axId val="131835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062623"/>
        <c:crosses val="autoZero"/>
        <c:auto val="1"/>
        <c:lblAlgn val="ctr"/>
        <c:lblOffset val="100"/>
        <c:tickLblSkip val="1"/>
        <c:noMultiLvlLbl val="0"/>
      </c:catAx>
      <c:valAx>
        <c:axId val="122506262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18353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9"/>
          <c:y val="5.8941924822162602E-2"/>
          <c:w val="0.54829526962082098"/>
          <c:h val="0.869992647070329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E6A-4120-AC3E-6452DD7238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E6A-4120-AC3E-6452DD72383E}"/>
              </c:ext>
            </c:extLst>
          </c:dPt>
          <c:dPt>
            <c:idx val="2"/>
            <c:bubble3D val="0"/>
            <c:explosion val="38"/>
            <c:spPr>
              <a:solidFill>
                <a:schemeClr val="accent3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E6A-4120-AC3E-6452DD72383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E6A-4120-AC3E-6452DD72383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Sale</c:v>
                </c:pt>
                <c:pt idx="1">
                  <c:v>Revenue</c:v>
                </c:pt>
                <c:pt idx="2">
                  <c:v>Profit</c:v>
                </c:pt>
                <c:pt idx="3">
                  <c:v>Expenditure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6A-4120-AC3E-6452DD7238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9"/>
          <c:y val="5.8941924822162602E-2"/>
          <c:w val="0.54829526962082098"/>
          <c:h val="0.869992647070329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E6A-4120-AC3E-6452DD7238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E6A-4120-AC3E-6452DD72383E}"/>
              </c:ext>
            </c:extLst>
          </c:dPt>
          <c:dPt>
            <c:idx val="2"/>
            <c:bubble3D val="0"/>
            <c:explosion val="38"/>
            <c:spPr>
              <a:solidFill>
                <a:schemeClr val="accent3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E6A-4120-AC3E-6452DD72383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E6A-4120-AC3E-6452DD72383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Sale</c:v>
                </c:pt>
                <c:pt idx="1">
                  <c:v>Revenue</c:v>
                </c:pt>
                <c:pt idx="2">
                  <c:v>Profit</c:v>
                </c:pt>
                <c:pt idx="3">
                  <c:v>Expenditure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6A-4120-AC3E-6452DD7238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9"/>
          <c:y val="5.8941924822162602E-2"/>
          <c:w val="0.54829526962082098"/>
          <c:h val="0.869992647070329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E6A-4120-AC3E-6452DD72383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E6A-4120-AC3E-6452DD72383E}"/>
              </c:ext>
            </c:extLst>
          </c:dPt>
          <c:dPt>
            <c:idx val="2"/>
            <c:bubble3D val="0"/>
            <c:explosion val="38"/>
            <c:spPr>
              <a:solidFill>
                <a:schemeClr val="accent3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E6A-4120-AC3E-6452DD72383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E6A-4120-AC3E-6452DD72383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Sale</c:v>
                </c:pt>
                <c:pt idx="1">
                  <c:v>Revenue</c:v>
                </c:pt>
                <c:pt idx="2">
                  <c:v>Profit</c:v>
                </c:pt>
                <c:pt idx="3">
                  <c:v>Expenditure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6A-4120-AC3E-6452DD7238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726990355696953"/>
          <c:y val="3.9905130243094243E-2"/>
          <c:w val="0.48572821945913908"/>
          <c:h val="0.920189990099445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8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658347299665579E-2"/>
                      <c:h val="7.4912577474838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FA3-49C2-AFD0-AC5A39CA5B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Contract catering</c:v>
                </c:pt>
                <c:pt idx="1">
                  <c:v>Coffee Shop / QSR</c:v>
                </c:pt>
                <c:pt idx="2">
                  <c:v>Bar / Nightclub</c:v>
                </c:pt>
                <c:pt idx="3">
                  <c:v>Café</c:v>
                </c:pt>
                <c:pt idx="4">
                  <c:v>Visitor attraction</c:v>
                </c:pt>
                <c:pt idx="5">
                  <c:v>Pub</c:v>
                </c:pt>
                <c:pt idx="6">
                  <c:v>Other (please specify)</c:v>
                </c:pt>
                <c:pt idx="7">
                  <c:v>Restaurant</c:v>
                </c:pt>
                <c:pt idx="8">
                  <c:v>Accommodation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0.01</c:v>
                </c:pt>
                <c:pt idx="1">
                  <c:v>0.05</c:v>
                </c:pt>
                <c:pt idx="2">
                  <c:v>0.06</c:v>
                </c:pt>
                <c:pt idx="3">
                  <c:v>0.1</c:v>
                </c:pt>
                <c:pt idx="4">
                  <c:v>0.13</c:v>
                </c:pt>
                <c:pt idx="5">
                  <c:v>0.16</c:v>
                </c:pt>
                <c:pt idx="6">
                  <c:v>0.2</c:v>
                </c:pt>
                <c:pt idx="7">
                  <c:v>0.28999999999999998</c:v>
                </c:pt>
                <c:pt idx="8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0C-4EFC-B302-EB5A03AAA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395480463"/>
        <c:axId val="370832719"/>
      </c:barChart>
      <c:catAx>
        <c:axId val="3954804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832719"/>
        <c:crosses val="autoZero"/>
        <c:auto val="1"/>
        <c:lblAlgn val="ctr"/>
        <c:lblOffset val="100"/>
        <c:noMultiLvlLbl val="0"/>
      </c:catAx>
      <c:valAx>
        <c:axId val="37083271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9548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61884039421476"/>
          <c:y val="5.7631987840709421E-2"/>
          <c:w val="0.86180104473313712"/>
          <c:h val="0.64670562851237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x2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66-4B6F-8FB8-5568E432993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66-4B6F-8FB8-5568E43299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2B1-4BB9-BBB6-1067B3531D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Tourism Alliance</c:v>
                </c:pt>
                <c:pt idx="1">
                  <c:v>UKHospitality</c:v>
                </c:pt>
                <c:pt idx="2">
                  <c:v>Other</c:v>
                </c:pt>
                <c:pt idx="3">
                  <c:v>BII</c:v>
                </c:pt>
                <c:pt idx="4">
                  <c:v>BBPA</c:v>
                </c:pt>
                <c:pt idx="5">
                  <c:v>SIBA</c:v>
                </c:pt>
                <c:pt idx="6">
                  <c:v>ALVA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0.31447587354409318</c:v>
                </c:pt>
                <c:pt idx="1">
                  <c:v>0.30615640599001664</c:v>
                </c:pt>
                <c:pt idx="2">
                  <c:v>0.27620632279534107</c:v>
                </c:pt>
                <c:pt idx="3">
                  <c:v>6.4891846921797003E-2</c:v>
                </c:pt>
                <c:pt idx="4">
                  <c:v>2.4958402662229616E-2</c:v>
                </c:pt>
                <c:pt idx="5">
                  <c:v>1.3311148086522463E-2</c:v>
                </c:pt>
                <c:pt idx="6">
                  <c:v>8.3194675540765387E-3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66-4B6F-8FB8-5568E4329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18353471"/>
        <c:axId val="1225062623"/>
      </c:barChart>
      <c:catAx>
        <c:axId val="1318353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062623"/>
        <c:crosses val="autoZero"/>
        <c:auto val="1"/>
        <c:lblAlgn val="ctr"/>
        <c:lblOffset val="100"/>
        <c:noMultiLvlLbl val="0"/>
      </c:catAx>
      <c:valAx>
        <c:axId val="122506262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18353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1086123242387158"/>
          <c:y val="0.10741583185808169"/>
          <c:w val="0.30422688927913771"/>
          <c:h val="0.7203324902746535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A5-4E29-882D-F7C2F53FDF4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A5-4E29-882D-F7C2F53FDF4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A5-4E29-882D-F7C2F53FDF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A5-4E29-882D-F7C2F53FDF45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A5-4E29-882D-F7C2F53FDF4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A5-4E29-882D-F7C2F53FDF4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B6-4A3C-9029-18DD1EE2DA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3B6-4A3C-9029-18DD1EE2DA5B}"/>
              </c:ext>
            </c:extLst>
          </c:dPt>
          <c:dLbls>
            <c:dLbl>
              <c:idx val="6"/>
              <c:layout>
                <c:manualLayout>
                  <c:x val="6.3911572810695774E-2"/>
                  <c:y val="-5.6159911488940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B6-4A3C-9029-18DD1EE2DA5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B6-4A3C-9029-18DD1EE2DA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Crucial - (Without reduced rate,  business would have faced closure)</c:v>
                </c:pt>
                <c:pt idx="1">
                  <c:v>Very important - (it will ensure continued trading)</c:v>
                </c:pt>
                <c:pt idx="2">
                  <c:v>Important - (business will survive, but with cutbacks and job losses)</c:v>
                </c:pt>
                <c:pt idx="3">
                  <c:v>Helpful - (to sustaining viability and jobs)</c:v>
                </c:pt>
                <c:pt idx="4">
                  <c:v>Not very important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0.18</c:v>
                </c:pt>
                <c:pt idx="1">
                  <c:v>0.38</c:v>
                </c:pt>
                <c:pt idx="2">
                  <c:v>0.21</c:v>
                </c:pt>
                <c:pt idx="3">
                  <c:v>0.2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3-4418-84FE-F4523F2E6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095801526066172E-2"/>
          <c:y val="0.2841577164922563"/>
          <c:w val="0.55419258606948363"/>
          <c:h val="0.58794533844044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52756850577823"/>
          <c:y val="0"/>
          <c:w val="0.62093338619625382"/>
          <c:h val="0.958086094564764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83-4B6A-B703-65BF3DCC13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A83-4B6A-B703-65BF3DCC13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83-4B6A-B703-65BF3DCC13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7-4EC7-A36C-671E443A1E3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A83-4B6A-B703-65BF3DCC135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83-4B6A-B703-65BF3DCC135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A83-4B6A-B703-65BF3DCC13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Lower prices (compared to if returned to 20% rate)</c:v>
                </c:pt>
                <c:pt idx="1">
                  <c:v>Retained as cash reserve to help businesses long-term viability</c:v>
                </c:pt>
                <c:pt idx="2">
                  <c:v>Pay wages or pay yourself (if self-employed)</c:v>
                </c:pt>
                <c:pt idx="3">
                  <c:v>Pay suppliers and creditors</c:v>
                </c:pt>
                <c:pt idx="4">
                  <c:v>Meet ongoing costs to comply with covid-secure guidance</c:v>
                </c:pt>
                <c:pt idx="5">
                  <c:v>Investment in the business (new/enhanced facilities or services)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0.22</c:v>
                </c:pt>
                <c:pt idx="1">
                  <c:v>0.35</c:v>
                </c:pt>
                <c:pt idx="2">
                  <c:v>0.37</c:v>
                </c:pt>
                <c:pt idx="3">
                  <c:v>0.38</c:v>
                </c:pt>
                <c:pt idx="4">
                  <c:v>0.5</c:v>
                </c:pt>
                <c:pt idx="5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A7-4EC7-A36C-671E443A1E3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317709199"/>
        <c:axId val="1485186623"/>
      </c:barChart>
      <c:catAx>
        <c:axId val="1317709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186623"/>
        <c:crosses val="autoZero"/>
        <c:auto val="0"/>
        <c:lblAlgn val="ctr"/>
        <c:lblOffset val="100"/>
        <c:noMultiLvlLbl val="0"/>
      </c:catAx>
      <c:valAx>
        <c:axId val="148518662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1770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352756850577823"/>
          <c:y val="0"/>
          <c:w val="0.62093338619625382"/>
          <c:h val="0.958086094564764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8B-401A-8FE2-35B903739DF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8B-401A-8FE2-35B903739DF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8B-401A-8FE2-35B903739DF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8B-401A-8FE2-35B903739DF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48B-401A-8FE2-35B903739DF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48B-401A-8FE2-35B903739D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Lower prices (compared to if returned to 20% rate)</c:v>
                </c:pt>
                <c:pt idx="1">
                  <c:v>Retained as cash reserve to help business long-term viability</c:v>
                </c:pt>
                <c:pt idx="2">
                  <c:v>Pay suppliers and creditors</c:v>
                </c:pt>
                <c:pt idx="3">
                  <c:v>Pay wages or pay yourself (if self-employed)</c:v>
                </c:pt>
                <c:pt idx="4">
                  <c:v>Meet ongoing costs to comply with covid-secure guidance</c:v>
                </c:pt>
                <c:pt idx="5">
                  <c:v>Investment in the business (new/enhanced facilities or services)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0.27</c:v>
                </c:pt>
                <c:pt idx="1">
                  <c:v>0.35</c:v>
                </c:pt>
                <c:pt idx="2">
                  <c:v>0.36</c:v>
                </c:pt>
                <c:pt idx="3">
                  <c:v>0.38</c:v>
                </c:pt>
                <c:pt idx="4">
                  <c:v>0.46</c:v>
                </c:pt>
                <c:pt idx="5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48B-401A-8FE2-35B903739DF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317709199"/>
        <c:axId val="1485186623"/>
      </c:barChart>
      <c:catAx>
        <c:axId val="1317709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186623"/>
        <c:crosses val="autoZero"/>
        <c:auto val="0"/>
        <c:lblAlgn val="ctr"/>
        <c:lblOffset val="100"/>
        <c:noMultiLvlLbl val="0"/>
      </c:catAx>
      <c:valAx>
        <c:axId val="148518662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1770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1AB54-1911-7A46-A2A7-94C0BFEB732C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553131-6F1C-B547-94AF-9D3195A2AE0F}">
      <dgm:prSet phldrT="[Text]" custT="1"/>
      <dgm:spPr>
        <a:solidFill>
          <a:schemeClr val="accent2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7613DCF4-465B-564D-B029-FA0C175F6263}" type="sibTrans" cxnId="{D3C811A2-8BF9-5F41-9EC6-AD4955D17B70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03055C9-E660-E740-99C9-A198564D8F51}" type="parTrans" cxnId="{D3C811A2-8BF9-5F41-9EC6-AD4955D17B70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2D857AB-93DD-4AC8-A734-51B34D0D495A}">
      <dgm:prSet phldrT="[Text]" custT="1"/>
      <dgm:spPr>
        <a:solidFill>
          <a:schemeClr val="accent4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ED38322C-326E-460D-B37D-B8F541CD18B2}" type="sibTrans" cxnId="{7347688A-D573-4E27-AEF8-80CC43B7480A}">
      <dgm:prSet/>
      <dgm:spPr/>
      <dgm:t>
        <a:bodyPr/>
        <a:lstStyle/>
        <a:p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3A24E69-CA8B-4FEF-A439-5CB2EEE5EA67}" type="parTrans" cxnId="{7347688A-D573-4E27-AEF8-80CC43B7480A}">
      <dgm:prSet/>
      <dgm:spPr/>
      <dgm:t>
        <a:bodyPr/>
        <a:lstStyle/>
        <a:p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79C686F-5D7A-4127-BA58-1C75F6D33D08}">
      <dgm:prSet phldrT="[Text]" custT="1"/>
      <dgm:spPr>
        <a:solidFill>
          <a:schemeClr val="accent4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A16B54A8-CDA2-46CF-B809-5411A2FB6696}" type="sibTrans" cxnId="{9CF7F21A-3B1D-4830-9E3C-B1B629A3191A}">
      <dgm:prSet/>
      <dgm:spPr/>
      <dgm:t>
        <a:bodyPr/>
        <a:lstStyle/>
        <a:p>
          <a:endParaRPr lang="en-US"/>
        </a:p>
      </dgm:t>
    </dgm:pt>
    <dgm:pt modelId="{9B32F589-DA6C-4351-A175-2FEFC6AD6CD2}" type="parTrans" cxnId="{9CF7F21A-3B1D-4830-9E3C-B1B629A3191A}">
      <dgm:prSet/>
      <dgm:spPr/>
      <dgm:t>
        <a:bodyPr/>
        <a:lstStyle/>
        <a:p>
          <a:endParaRPr lang="en-US"/>
        </a:p>
      </dgm:t>
    </dgm:pt>
    <dgm:pt modelId="{0838F22B-B89F-D34E-AA19-B204B0DD4249}">
      <dgm:prSet phldrT="[Text]" custT="1"/>
      <dgm:spPr>
        <a:solidFill>
          <a:schemeClr val="accent1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A742A116-2357-8840-B626-9E808A9CB902}" type="sibTrans" cxnId="{FFB01ED5-D104-3743-A9F7-FDA0E0555006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F22BA80-CCFB-0340-B330-71D8CD6FB972}" type="parTrans" cxnId="{FFB01ED5-D104-3743-A9F7-FDA0E0555006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A78D310-9619-204F-91A4-21CE31FEDBBC}" type="pres">
      <dgm:prSet presAssocID="{3941AB54-1911-7A46-A2A7-94C0BFEB732C}" presName="Name0" presStyleCnt="0">
        <dgm:presLayoutVars>
          <dgm:chMax val="7"/>
          <dgm:resizeHandles val="exact"/>
        </dgm:presLayoutVars>
      </dgm:prSet>
      <dgm:spPr/>
    </dgm:pt>
    <dgm:pt modelId="{A62083B8-93AA-C64B-9AD5-546955DE2A3C}" type="pres">
      <dgm:prSet presAssocID="{3941AB54-1911-7A46-A2A7-94C0BFEB732C}" presName="comp1" presStyleCnt="0"/>
      <dgm:spPr/>
    </dgm:pt>
    <dgm:pt modelId="{CBDC1C1A-EBA1-C041-91B6-DB84A72A1EA4}" type="pres">
      <dgm:prSet presAssocID="{3941AB54-1911-7A46-A2A7-94C0BFEB732C}" presName="circle1" presStyleLbl="node1" presStyleIdx="0" presStyleCnt="4" custLinFactNeighborY="608"/>
      <dgm:spPr/>
    </dgm:pt>
    <dgm:pt modelId="{DF03A849-1D46-4745-9837-08F03C5DC6B0}" type="pres">
      <dgm:prSet presAssocID="{3941AB54-1911-7A46-A2A7-94C0BFEB732C}" presName="c1text" presStyleLbl="node1" presStyleIdx="0" presStyleCnt="4">
        <dgm:presLayoutVars>
          <dgm:bulletEnabled val="1"/>
        </dgm:presLayoutVars>
      </dgm:prSet>
      <dgm:spPr/>
    </dgm:pt>
    <dgm:pt modelId="{D77DED1B-5635-764D-8831-462975B037A8}" type="pres">
      <dgm:prSet presAssocID="{3941AB54-1911-7A46-A2A7-94C0BFEB732C}" presName="comp2" presStyleCnt="0"/>
      <dgm:spPr/>
    </dgm:pt>
    <dgm:pt modelId="{19D3CC6C-315D-6D46-A1D0-2DDEC1C7A2BA}" type="pres">
      <dgm:prSet presAssocID="{3941AB54-1911-7A46-A2A7-94C0BFEB732C}" presName="circle2" presStyleLbl="node1" presStyleIdx="1" presStyleCnt="4" custLinFactNeighborY="-1062"/>
      <dgm:spPr>
        <a:solidFill>
          <a:schemeClr val="accent3"/>
        </a:solidFill>
        <a:ln w="3175">
          <a:solidFill>
            <a:schemeClr val="bg1"/>
          </a:solidFill>
        </a:ln>
        <a:effectLst/>
      </dgm:spPr>
    </dgm:pt>
    <dgm:pt modelId="{D105EAA0-84D8-D842-918D-571852F12DD0}" type="pres">
      <dgm:prSet presAssocID="{3941AB54-1911-7A46-A2A7-94C0BFEB732C}" presName="c2text" presStyleLbl="node1" presStyleIdx="1" presStyleCnt="4">
        <dgm:presLayoutVars>
          <dgm:bulletEnabled val="1"/>
        </dgm:presLayoutVars>
      </dgm:prSet>
      <dgm:spPr/>
    </dgm:pt>
    <dgm:pt modelId="{AA52D8A2-7DFE-5149-BA8B-72B1E7881D15}" type="pres">
      <dgm:prSet presAssocID="{3941AB54-1911-7A46-A2A7-94C0BFEB732C}" presName="comp3" presStyleCnt="0"/>
      <dgm:spPr/>
    </dgm:pt>
    <dgm:pt modelId="{87FD9542-8FD3-C842-BF99-47B1884B62F8}" type="pres">
      <dgm:prSet presAssocID="{3941AB54-1911-7A46-A2A7-94C0BFEB732C}" presName="circle3" presStyleLbl="node1" presStyleIdx="2" presStyleCnt="4" custLinFactNeighborY="-3081"/>
      <dgm:spPr/>
    </dgm:pt>
    <dgm:pt modelId="{C7D44A12-3EFE-4E4C-831D-020F89A9983E}" type="pres">
      <dgm:prSet presAssocID="{3941AB54-1911-7A46-A2A7-94C0BFEB732C}" presName="c3text" presStyleLbl="node1" presStyleIdx="2" presStyleCnt="4">
        <dgm:presLayoutVars>
          <dgm:bulletEnabled val="1"/>
        </dgm:presLayoutVars>
      </dgm:prSet>
      <dgm:spPr/>
    </dgm:pt>
    <dgm:pt modelId="{00ED0F24-54BF-4072-8A8B-A2074F4276F6}" type="pres">
      <dgm:prSet presAssocID="{3941AB54-1911-7A46-A2A7-94C0BFEB732C}" presName="comp4" presStyleCnt="0"/>
      <dgm:spPr/>
    </dgm:pt>
    <dgm:pt modelId="{302EF748-6A32-4674-9BCE-FCA75F9D2501}" type="pres">
      <dgm:prSet presAssocID="{3941AB54-1911-7A46-A2A7-94C0BFEB732C}" presName="circle4" presStyleLbl="node1" presStyleIdx="3" presStyleCnt="4"/>
      <dgm:spPr/>
    </dgm:pt>
    <dgm:pt modelId="{432AA96A-2A25-4840-AE9E-9486E1704C48}" type="pres">
      <dgm:prSet presAssocID="{3941AB54-1911-7A46-A2A7-94C0BFEB732C}" presName="c4text" presStyleLbl="node1" presStyleIdx="3" presStyleCnt="4">
        <dgm:presLayoutVars>
          <dgm:bulletEnabled val="1"/>
        </dgm:presLayoutVars>
      </dgm:prSet>
      <dgm:spPr/>
    </dgm:pt>
  </dgm:ptLst>
  <dgm:cxnLst>
    <dgm:cxn modelId="{A6D05007-A2DC-43D1-A8CA-F52A46E79572}" type="presOf" srcId="{21553131-6F1C-B547-94AF-9D3195A2AE0F}" destId="{CBDC1C1A-EBA1-C041-91B6-DB84A72A1EA4}" srcOrd="0" destOrd="0" presId="urn:microsoft.com/office/officeart/2005/8/layout/venn2"/>
    <dgm:cxn modelId="{8762B50F-CE61-4149-B327-A1000F13AF78}" type="presOf" srcId="{879C686F-5D7A-4127-BA58-1C75F6D33D08}" destId="{C7D44A12-3EFE-4E4C-831D-020F89A9983E}" srcOrd="1" destOrd="0" presId="urn:microsoft.com/office/officeart/2005/8/layout/venn2"/>
    <dgm:cxn modelId="{9CF7F21A-3B1D-4830-9E3C-B1B629A3191A}" srcId="{3941AB54-1911-7A46-A2A7-94C0BFEB732C}" destId="{879C686F-5D7A-4127-BA58-1C75F6D33D08}" srcOrd="2" destOrd="0" parTransId="{9B32F589-DA6C-4351-A175-2FEFC6AD6CD2}" sibTransId="{A16B54A8-CDA2-46CF-B809-5411A2FB6696}"/>
    <dgm:cxn modelId="{BBFAE71D-2302-43DF-B408-12DD978F0814}" type="presOf" srcId="{B2D857AB-93DD-4AC8-A734-51B34D0D495A}" destId="{19D3CC6C-315D-6D46-A1D0-2DDEC1C7A2BA}" srcOrd="0" destOrd="0" presId="urn:microsoft.com/office/officeart/2005/8/layout/venn2"/>
    <dgm:cxn modelId="{F694BD25-5E23-47EE-A62F-4AB99B601B1E}" type="presOf" srcId="{879C686F-5D7A-4127-BA58-1C75F6D33D08}" destId="{87FD9542-8FD3-C842-BF99-47B1884B62F8}" srcOrd="0" destOrd="0" presId="urn:microsoft.com/office/officeart/2005/8/layout/venn2"/>
    <dgm:cxn modelId="{C1EE8539-D1AE-4C40-8936-3074351E7392}" type="presOf" srcId="{0838F22B-B89F-D34E-AA19-B204B0DD4249}" destId="{302EF748-6A32-4674-9BCE-FCA75F9D2501}" srcOrd="0" destOrd="0" presId="urn:microsoft.com/office/officeart/2005/8/layout/venn2"/>
    <dgm:cxn modelId="{CE6ACD4C-F057-4DF3-AD5F-4FA005D60493}" type="presOf" srcId="{B2D857AB-93DD-4AC8-A734-51B34D0D495A}" destId="{D105EAA0-84D8-D842-918D-571852F12DD0}" srcOrd="1" destOrd="0" presId="urn:microsoft.com/office/officeart/2005/8/layout/venn2"/>
    <dgm:cxn modelId="{7579427B-E7A3-4EC8-873F-7E4FCBCF86EE}" type="presOf" srcId="{0838F22B-B89F-D34E-AA19-B204B0DD4249}" destId="{432AA96A-2A25-4840-AE9E-9486E1704C48}" srcOrd="1" destOrd="0" presId="urn:microsoft.com/office/officeart/2005/8/layout/venn2"/>
    <dgm:cxn modelId="{9DC6667C-ABAD-4B5A-9410-EA5415393B95}" type="presOf" srcId="{3941AB54-1911-7A46-A2A7-94C0BFEB732C}" destId="{BA78D310-9619-204F-91A4-21CE31FEDBBC}" srcOrd="0" destOrd="0" presId="urn:microsoft.com/office/officeart/2005/8/layout/venn2"/>
    <dgm:cxn modelId="{7347688A-D573-4E27-AEF8-80CC43B7480A}" srcId="{3941AB54-1911-7A46-A2A7-94C0BFEB732C}" destId="{B2D857AB-93DD-4AC8-A734-51B34D0D495A}" srcOrd="1" destOrd="0" parTransId="{63A24E69-CA8B-4FEF-A439-5CB2EEE5EA67}" sibTransId="{ED38322C-326E-460D-B37D-B8F541CD18B2}"/>
    <dgm:cxn modelId="{A99C339D-5776-40A4-86C9-5DFF5826FC67}" type="presOf" srcId="{21553131-6F1C-B547-94AF-9D3195A2AE0F}" destId="{DF03A849-1D46-4745-9837-08F03C5DC6B0}" srcOrd="1" destOrd="0" presId="urn:microsoft.com/office/officeart/2005/8/layout/venn2"/>
    <dgm:cxn modelId="{D3C811A2-8BF9-5F41-9EC6-AD4955D17B70}" srcId="{3941AB54-1911-7A46-A2A7-94C0BFEB732C}" destId="{21553131-6F1C-B547-94AF-9D3195A2AE0F}" srcOrd="0" destOrd="0" parTransId="{D03055C9-E660-E740-99C9-A198564D8F51}" sibTransId="{7613DCF4-465B-564D-B029-FA0C175F6263}"/>
    <dgm:cxn modelId="{FFB01ED5-D104-3743-A9F7-FDA0E0555006}" srcId="{3941AB54-1911-7A46-A2A7-94C0BFEB732C}" destId="{0838F22B-B89F-D34E-AA19-B204B0DD4249}" srcOrd="3" destOrd="0" parTransId="{BF22BA80-CCFB-0340-B330-71D8CD6FB972}" sibTransId="{A742A116-2357-8840-B626-9E808A9CB902}"/>
    <dgm:cxn modelId="{B2B78FCB-F56F-466C-A38A-5C2BBE647474}" type="presParOf" srcId="{BA78D310-9619-204F-91A4-21CE31FEDBBC}" destId="{A62083B8-93AA-C64B-9AD5-546955DE2A3C}" srcOrd="0" destOrd="0" presId="urn:microsoft.com/office/officeart/2005/8/layout/venn2"/>
    <dgm:cxn modelId="{E7608EFD-7793-442B-8767-9C8F759096F9}" type="presParOf" srcId="{A62083B8-93AA-C64B-9AD5-546955DE2A3C}" destId="{CBDC1C1A-EBA1-C041-91B6-DB84A72A1EA4}" srcOrd="0" destOrd="0" presId="urn:microsoft.com/office/officeart/2005/8/layout/venn2"/>
    <dgm:cxn modelId="{EC0C3116-6322-497D-8145-B0758C5D4C9D}" type="presParOf" srcId="{A62083B8-93AA-C64B-9AD5-546955DE2A3C}" destId="{DF03A849-1D46-4745-9837-08F03C5DC6B0}" srcOrd="1" destOrd="0" presId="urn:microsoft.com/office/officeart/2005/8/layout/venn2"/>
    <dgm:cxn modelId="{57087AF5-5812-4C80-8D53-FD42DA93C346}" type="presParOf" srcId="{BA78D310-9619-204F-91A4-21CE31FEDBBC}" destId="{D77DED1B-5635-764D-8831-462975B037A8}" srcOrd="1" destOrd="0" presId="urn:microsoft.com/office/officeart/2005/8/layout/venn2"/>
    <dgm:cxn modelId="{37CF5288-9174-46F2-9DBD-C81456BB5B39}" type="presParOf" srcId="{D77DED1B-5635-764D-8831-462975B037A8}" destId="{19D3CC6C-315D-6D46-A1D0-2DDEC1C7A2BA}" srcOrd="0" destOrd="0" presId="urn:microsoft.com/office/officeart/2005/8/layout/venn2"/>
    <dgm:cxn modelId="{C7D6FEAC-A4ED-4973-9404-026B8610AA0A}" type="presParOf" srcId="{D77DED1B-5635-764D-8831-462975B037A8}" destId="{D105EAA0-84D8-D842-918D-571852F12DD0}" srcOrd="1" destOrd="0" presId="urn:microsoft.com/office/officeart/2005/8/layout/venn2"/>
    <dgm:cxn modelId="{EC6BD686-CBAF-4179-A8D9-D5555C470E1C}" type="presParOf" srcId="{BA78D310-9619-204F-91A4-21CE31FEDBBC}" destId="{AA52D8A2-7DFE-5149-BA8B-72B1E7881D15}" srcOrd="2" destOrd="0" presId="urn:microsoft.com/office/officeart/2005/8/layout/venn2"/>
    <dgm:cxn modelId="{30F35219-8721-4A9D-9194-071F7B86AB7A}" type="presParOf" srcId="{AA52D8A2-7DFE-5149-BA8B-72B1E7881D15}" destId="{87FD9542-8FD3-C842-BF99-47B1884B62F8}" srcOrd="0" destOrd="0" presId="urn:microsoft.com/office/officeart/2005/8/layout/venn2"/>
    <dgm:cxn modelId="{3C0EC692-BCFB-4911-9672-242F011F18A0}" type="presParOf" srcId="{AA52D8A2-7DFE-5149-BA8B-72B1E7881D15}" destId="{C7D44A12-3EFE-4E4C-831D-020F89A9983E}" srcOrd="1" destOrd="0" presId="urn:microsoft.com/office/officeart/2005/8/layout/venn2"/>
    <dgm:cxn modelId="{BA22538D-8264-4DBB-9B8E-E492870370EE}" type="presParOf" srcId="{BA78D310-9619-204F-91A4-21CE31FEDBBC}" destId="{00ED0F24-54BF-4072-8A8B-A2074F4276F6}" srcOrd="3" destOrd="0" presId="urn:microsoft.com/office/officeart/2005/8/layout/venn2"/>
    <dgm:cxn modelId="{EF00F856-3EB5-43A6-AC97-56879943C3CD}" type="presParOf" srcId="{00ED0F24-54BF-4072-8A8B-A2074F4276F6}" destId="{302EF748-6A32-4674-9BCE-FCA75F9D2501}" srcOrd="0" destOrd="0" presId="urn:microsoft.com/office/officeart/2005/8/layout/venn2"/>
    <dgm:cxn modelId="{E5FB26B6-3010-4B85-AE82-5EEFF15D30E4}" type="presParOf" srcId="{00ED0F24-54BF-4072-8A8B-A2074F4276F6}" destId="{432AA96A-2A25-4840-AE9E-9486E1704C48}" srcOrd="1" destOrd="0" presId="urn:microsoft.com/office/officeart/2005/8/layout/venn2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1AB54-1911-7A46-A2A7-94C0BFEB732C}" type="doc">
      <dgm:prSet loTypeId="urn:microsoft.com/office/officeart/2005/8/layout/ven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553131-6F1C-B547-94AF-9D3195A2AE0F}">
      <dgm:prSet phldrT="[Text]" custT="1"/>
      <dgm:spPr>
        <a:solidFill>
          <a:schemeClr val="accent2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7613DCF4-465B-564D-B029-FA0C175F6263}" type="sibTrans" cxnId="{D3C811A2-8BF9-5F41-9EC6-AD4955D17B70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D03055C9-E660-E740-99C9-A198564D8F51}" type="parTrans" cxnId="{D3C811A2-8BF9-5F41-9EC6-AD4955D17B70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2D857AB-93DD-4AC8-A734-51B34D0D495A}">
      <dgm:prSet phldrT="[Text]" custT="1"/>
      <dgm:spPr>
        <a:solidFill>
          <a:schemeClr val="accent4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ED38322C-326E-460D-B37D-B8F541CD18B2}" type="sibTrans" cxnId="{7347688A-D573-4E27-AEF8-80CC43B7480A}">
      <dgm:prSet/>
      <dgm:spPr/>
      <dgm:t>
        <a:bodyPr/>
        <a:lstStyle/>
        <a:p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3A24E69-CA8B-4FEF-A439-5CB2EEE5EA67}" type="parTrans" cxnId="{7347688A-D573-4E27-AEF8-80CC43B7480A}">
      <dgm:prSet/>
      <dgm:spPr/>
      <dgm:t>
        <a:bodyPr/>
        <a:lstStyle/>
        <a:p>
          <a:endParaRPr lang="en-US" sz="1100"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879C686F-5D7A-4127-BA58-1C75F6D33D08}">
      <dgm:prSet phldrT="[Text]" custT="1"/>
      <dgm:spPr>
        <a:solidFill>
          <a:schemeClr val="accent4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A16B54A8-CDA2-46CF-B809-5411A2FB6696}" type="sibTrans" cxnId="{9CF7F21A-3B1D-4830-9E3C-B1B629A3191A}">
      <dgm:prSet/>
      <dgm:spPr/>
      <dgm:t>
        <a:bodyPr/>
        <a:lstStyle/>
        <a:p>
          <a:endParaRPr lang="en-US"/>
        </a:p>
      </dgm:t>
    </dgm:pt>
    <dgm:pt modelId="{9B32F589-DA6C-4351-A175-2FEFC6AD6CD2}" type="parTrans" cxnId="{9CF7F21A-3B1D-4830-9E3C-B1B629A3191A}">
      <dgm:prSet/>
      <dgm:spPr/>
      <dgm:t>
        <a:bodyPr/>
        <a:lstStyle/>
        <a:p>
          <a:endParaRPr lang="en-US"/>
        </a:p>
      </dgm:t>
    </dgm:pt>
    <dgm:pt modelId="{0838F22B-B89F-D34E-AA19-B204B0DD4249}">
      <dgm:prSet phldrT="[Text]" custT="1"/>
      <dgm:spPr>
        <a:solidFill>
          <a:schemeClr val="accent1"/>
        </a:solidFill>
        <a:ln w="3175">
          <a:solidFill>
            <a:schemeClr val="bg1"/>
          </a:solidFill>
        </a:ln>
        <a:effectLst/>
      </dgm:spPr>
      <dgm:t>
        <a:bodyPr/>
        <a:lstStyle/>
        <a:p>
          <a:endParaRPr lang="en-US" sz="1400" b="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gm:t>
    </dgm:pt>
    <dgm:pt modelId="{A742A116-2357-8840-B626-9E808A9CB902}" type="sibTrans" cxnId="{FFB01ED5-D104-3743-A9F7-FDA0E0555006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F22BA80-CCFB-0340-B330-71D8CD6FB972}" type="parTrans" cxnId="{FFB01ED5-D104-3743-A9F7-FDA0E0555006}">
      <dgm:prSet/>
      <dgm:spPr/>
      <dgm:t>
        <a:bodyPr/>
        <a:lstStyle/>
        <a:p>
          <a:endParaRPr lang="en-US" sz="1100">
            <a:solidFill>
              <a:schemeClr val="bg1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BA78D310-9619-204F-91A4-21CE31FEDBBC}" type="pres">
      <dgm:prSet presAssocID="{3941AB54-1911-7A46-A2A7-94C0BFEB732C}" presName="Name0" presStyleCnt="0">
        <dgm:presLayoutVars>
          <dgm:chMax val="7"/>
          <dgm:resizeHandles val="exact"/>
        </dgm:presLayoutVars>
      </dgm:prSet>
      <dgm:spPr/>
    </dgm:pt>
    <dgm:pt modelId="{A62083B8-93AA-C64B-9AD5-546955DE2A3C}" type="pres">
      <dgm:prSet presAssocID="{3941AB54-1911-7A46-A2A7-94C0BFEB732C}" presName="comp1" presStyleCnt="0"/>
      <dgm:spPr/>
    </dgm:pt>
    <dgm:pt modelId="{CBDC1C1A-EBA1-C041-91B6-DB84A72A1EA4}" type="pres">
      <dgm:prSet presAssocID="{3941AB54-1911-7A46-A2A7-94C0BFEB732C}" presName="circle1" presStyleLbl="node1" presStyleIdx="0" presStyleCnt="4" custLinFactNeighborY="608"/>
      <dgm:spPr/>
    </dgm:pt>
    <dgm:pt modelId="{DF03A849-1D46-4745-9837-08F03C5DC6B0}" type="pres">
      <dgm:prSet presAssocID="{3941AB54-1911-7A46-A2A7-94C0BFEB732C}" presName="c1text" presStyleLbl="node1" presStyleIdx="0" presStyleCnt="4">
        <dgm:presLayoutVars>
          <dgm:bulletEnabled val="1"/>
        </dgm:presLayoutVars>
      </dgm:prSet>
      <dgm:spPr/>
    </dgm:pt>
    <dgm:pt modelId="{D77DED1B-5635-764D-8831-462975B037A8}" type="pres">
      <dgm:prSet presAssocID="{3941AB54-1911-7A46-A2A7-94C0BFEB732C}" presName="comp2" presStyleCnt="0"/>
      <dgm:spPr/>
    </dgm:pt>
    <dgm:pt modelId="{19D3CC6C-315D-6D46-A1D0-2DDEC1C7A2BA}" type="pres">
      <dgm:prSet presAssocID="{3941AB54-1911-7A46-A2A7-94C0BFEB732C}" presName="circle2" presStyleLbl="node1" presStyleIdx="1" presStyleCnt="4" custLinFactNeighborY="-1062"/>
      <dgm:spPr>
        <a:solidFill>
          <a:schemeClr val="accent3"/>
        </a:solidFill>
        <a:ln w="3175">
          <a:solidFill>
            <a:schemeClr val="bg1"/>
          </a:solidFill>
        </a:ln>
        <a:effectLst/>
      </dgm:spPr>
    </dgm:pt>
    <dgm:pt modelId="{D105EAA0-84D8-D842-918D-571852F12DD0}" type="pres">
      <dgm:prSet presAssocID="{3941AB54-1911-7A46-A2A7-94C0BFEB732C}" presName="c2text" presStyleLbl="node1" presStyleIdx="1" presStyleCnt="4">
        <dgm:presLayoutVars>
          <dgm:bulletEnabled val="1"/>
        </dgm:presLayoutVars>
      </dgm:prSet>
      <dgm:spPr/>
    </dgm:pt>
    <dgm:pt modelId="{AA52D8A2-7DFE-5149-BA8B-72B1E7881D15}" type="pres">
      <dgm:prSet presAssocID="{3941AB54-1911-7A46-A2A7-94C0BFEB732C}" presName="comp3" presStyleCnt="0"/>
      <dgm:spPr/>
    </dgm:pt>
    <dgm:pt modelId="{87FD9542-8FD3-C842-BF99-47B1884B62F8}" type="pres">
      <dgm:prSet presAssocID="{3941AB54-1911-7A46-A2A7-94C0BFEB732C}" presName="circle3" presStyleLbl="node1" presStyleIdx="2" presStyleCnt="4" custLinFactNeighborY="-3081"/>
      <dgm:spPr/>
    </dgm:pt>
    <dgm:pt modelId="{C7D44A12-3EFE-4E4C-831D-020F89A9983E}" type="pres">
      <dgm:prSet presAssocID="{3941AB54-1911-7A46-A2A7-94C0BFEB732C}" presName="c3text" presStyleLbl="node1" presStyleIdx="2" presStyleCnt="4">
        <dgm:presLayoutVars>
          <dgm:bulletEnabled val="1"/>
        </dgm:presLayoutVars>
      </dgm:prSet>
      <dgm:spPr/>
    </dgm:pt>
    <dgm:pt modelId="{00ED0F24-54BF-4072-8A8B-A2074F4276F6}" type="pres">
      <dgm:prSet presAssocID="{3941AB54-1911-7A46-A2A7-94C0BFEB732C}" presName="comp4" presStyleCnt="0"/>
      <dgm:spPr/>
    </dgm:pt>
    <dgm:pt modelId="{302EF748-6A32-4674-9BCE-FCA75F9D2501}" type="pres">
      <dgm:prSet presAssocID="{3941AB54-1911-7A46-A2A7-94C0BFEB732C}" presName="circle4" presStyleLbl="node1" presStyleIdx="3" presStyleCnt="4"/>
      <dgm:spPr/>
    </dgm:pt>
    <dgm:pt modelId="{432AA96A-2A25-4840-AE9E-9486E1704C48}" type="pres">
      <dgm:prSet presAssocID="{3941AB54-1911-7A46-A2A7-94C0BFEB732C}" presName="c4text" presStyleLbl="node1" presStyleIdx="3" presStyleCnt="4">
        <dgm:presLayoutVars>
          <dgm:bulletEnabled val="1"/>
        </dgm:presLayoutVars>
      </dgm:prSet>
      <dgm:spPr/>
    </dgm:pt>
  </dgm:ptLst>
  <dgm:cxnLst>
    <dgm:cxn modelId="{A6D05007-A2DC-43D1-A8CA-F52A46E79572}" type="presOf" srcId="{21553131-6F1C-B547-94AF-9D3195A2AE0F}" destId="{CBDC1C1A-EBA1-C041-91B6-DB84A72A1EA4}" srcOrd="0" destOrd="0" presId="urn:microsoft.com/office/officeart/2005/8/layout/venn2"/>
    <dgm:cxn modelId="{8762B50F-CE61-4149-B327-A1000F13AF78}" type="presOf" srcId="{879C686F-5D7A-4127-BA58-1C75F6D33D08}" destId="{C7D44A12-3EFE-4E4C-831D-020F89A9983E}" srcOrd="1" destOrd="0" presId="urn:microsoft.com/office/officeart/2005/8/layout/venn2"/>
    <dgm:cxn modelId="{9CF7F21A-3B1D-4830-9E3C-B1B629A3191A}" srcId="{3941AB54-1911-7A46-A2A7-94C0BFEB732C}" destId="{879C686F-5D7A-4127-BA58-1C75F6D33D08}" srcOrd="2" destOrd="0" parTransId="{9B32F589-DA6C-4351-A175-2FEFC6AD6CD2}" sibTransId="{A16B54A8-CDA2-46CF-B809-5411A2FB6696}"/>
    <dgm:cxn modelId="{BBFAE71D-2302-43DF-B408-12DD978F0814}" type="presOf" srcId="{B2D857AB-93DD-4AC8-A734-51B34D0D495A}" destId="{19D3CC6C-315D-6D46-A1D0-2DDEC1C7A2BA}" srcOrd="0" destOrd="0" presId="urn:microsoft.com/office/officeart/2005/8/layout/venn2"/>
    <dgm:cxn modelId="{F694BD25-5E23-47EE-A62F-4AB99B601B1E}" type="presOf" srcId="{879C686F-5D7A-4127-BA58-1C75F6D33D08}" destId="{87FD9542-8FD3-C842-BF99-47B1884B62F8}" srcOrd="0" destOrd="0" presId="urn:microsoft.com/office/officeart/2005/8/layout/venn2"/>
    <dgm:cxn modelId="{C1EE8539-D1AE-4C40-8936-3074351E7392}" type="presOf" srcId="{0838F22B-B89F-D34E-AA19-B204B0DD4249}" destId="{302EF748-6A32-4674-9BCE-FCA75F9D2501}" srcOrd="0" destOrd="0" presId="urn:microsoft.com/office/officeart/2005/8/layout/venn2"/>
    <dgm:cxn modelId="{CE6ACD4C-F057-4DF3-AD5F-4FA005D60493}" type="presOf" srcId="{B2D857AB-93DD-4AC8-A734-51B34D0D495A}" destId="{D105EAA0-84D8-D842-918D-571852F12DD0}" srcOrd="1" destOrd="0" presId="urn:microsoft.com/office/officeart/2005/8/layout/venn2"/>
    <dgm:cxn modelId="{7579427B-E7A3-4EC8-873F-7E4FCBCF86EE}" type="presOf" srcId="{0838F22B-B89F-D34E-AA19-B204B0DD4249}" destId="{432AA96A-2A25-4840-AE9E-9486E1704C48}" srcOrd="1" destOrd="0" presId="urn:microsoft.com/office/officeart/2005/8/layout/venn2"/>
    <dgm:cxn modelId="{9DC6667C-ABAD-4B5A-9410-EA5415393B95}" type="presOf" srcId="{3941AB54-1911-7A46-A2A7-94C0BFEB732C}" destId="{BA78D310-9619-204F-91A4-21CE31FEDBBC}" srcOrd="0" destOrd="0" presId="urn:microsoft.com/office/officeart/2005/8/layout/venn2"/>
    <dgm:cxn modelId="{7347688A-D573-4E27-AEF8-80CC43B7480A}" srcId="{3941AB54-1911-7A46-A2A7-94C0BFEB732C}" destId="{B2D857AB-93DD-4AC8-A734-51B34D0D495A}" srcOrd="1" destOrd="0" parTransId="{63A24E69-CA8B-4FEF-A439-5CB2EEE5EA67}" sibTransId="{ED38322C-326E-460D-B37D-B8F541CD18B2}"/>
    <dgm:cxn modelId="{A99C339D-5776-40A4-86C9-5DFF5826FC67}" type="presOf" srcId="{21553131-6F1C-B547-94AF-9D3195A2AE0F}" destId="{DF03A849-1D46-4745-9837-08F03C5DC6B0}" srcOrd="1" destOrd="0" presId="urn:microsoft.com/office/officeart/2005/8/layout/venn2"/>
    <dgm:cxn modelId="{D3C811A2-8BF9-5F41-9EC6-AD4955D17B70}" srcId="{3941AB54-1911-7A46-A2A7-94C0BFEB732C}" destId="{21553131-6F1C-B547-94AF-9D3195A2AE0F}" srcOrd="0" destOrd="0" parTransId="{D03055C9-E660-E740-99C9-A198564D8F51}" sibTransId="{7613DCF4-465B-564D-B029-FA0C175F6263}"/>
    <dgm:cxn modelId="{FFB01ED5-D104-3743-A9F7-FDA0E0555006}" srcId="{3941AB54-1911-7A46-A2A7-94C0BFEB732C}" destId="{0838F22B-B89F-D34E-AA19-B204B0DD4249}" srcOrd="3" destOrd="0" parTransId="{BF22BA80-CCFB-0340-B330-71D8CD6FB972}" sibTransId="{A742A116-2357-8840-B626-9E808A9CB902}"/>
    <dgm:cxn modelId="{B2B78FCB-F56F-466C-A38A-5C2BBE647474}" type="presParOf" srcId="{BA78D310-9619-204F-91A4-21CE31FEDBBC}" destId="{A62083B8-93AA-C64B-9AD5-546955DE2A3C}" srcOrd="0" destOrd="0" presId="urn:microsoft.com/office/officeart/2005/8/layout/venn2"/>
    <dgm:cxn modelId="{E7608EFD-7793-442B-8767-9C8F759096F9}" type="presParOf" srcId="{A62083B8-93AA-C64B-9AD5-546955DE2A3C}" destId="{CBDC1C1A-EBA1-C041-91B6-DB84A72A1EA4}" srcOrd="0" destOrd="0" presId="urn:microsoft.com/office/officeart/2005/8/layout/venn2"/>
    <dgm:cxn modelId="{EC0C3116-6322-497D-8145-B0758C5D4C9D}" type="presParOf" srcId="{A62083B8-93AA-C64B-9AD5-546955DE2A3C}" destId="{DF03A849-1D46-4745-9837-08F03C5DC6B0}" srcOrd="1" destOrd="0" presId="urn:microsoft.com/office/officeart/2005/8/layout/venn2"/>
    <dgm:cxn modelId="{57087AF5-5812-4C80-8D53-FD42DA93C346}" type="presParOf" srcId="{BA78D310-9619-204F-91A4-21CE31FEDBBC}" destId="{D77DED1B-5635-764D-8831-462975B037A8}" srcOrd="1" destOrd="0" presId="urn:microsoft.com/office/officeart/2005/8/layout/venn2"/>
    <dgm:cxn modelId="{37CF5288-9174-46F2-9DBD-C81456BB5B39}" type="presParOf" srcId="{D77DED1B-5635-764D-8831-462975B037A8}" destId="{19D3CC6C-315D-6D46-A1D0-2DDEC1C7A2BA}" srcOrd="0" destOrd="0" presId="urn:microsoft.com/office/officeart/2005/8/layout/venn2"/>
    <dgm:cxn modelId="{C7D6FEAC-A4ED-4973-9404-026B8610AA0A}" type="presParOf" srcId="{D77DED1B-5635-764D-8831-462975B037A8}" destId="{D105EAA0-84D8-D842-918D-571852F12DD0}" srcOrd="1" destOrd="0" presId="urn:microsoft.com/office/officeart/2005/8/layout/venn2"/>
    <dgm:cxn modelId="{EC6BD686-CBAF-4179-A8D9-D5555C470E1C}" type="presParOf" srcId="{BA78D310-9619-204F-91A4-21CE31FEDBBC}" destId="{AA52D8A2-7DFE-5149-BA8B-72B1E7881D15}" srcOrd="2" destOrd="0" presId="urn:microsoft.com/office/officeart/2005/8/layout/venn2"/>
    <dgm:cxn modelId="{30F35219-8721-4A9D-9194-071F7B86AB7A}" type="presParOf" srcId="{AA52D8A2-7DFE-5149-BA8B-72B1E7881D15}" destId="{87FD9542-8FD3-C842-BF99-47B1884B62F8}" srcOrd="0" destOrd="0" presId="urn:microsoft.com/office/officeart/2005/8/layout/venn2"/>
    <dgm:cxn modelId="{3C0EC692-BCFB-4911-9672-242F011F18A0}" type="presParOf" srcId="{AA52D8A2-7DFE-5149-BA8B-72B1E7881D15}" destId="{C7D44A12-3EFE-4E4C-831D-020F89A9983E}" srcOrd="1" destOrd="0" presId="urn:microsoft.com/office/officeart/2005/8/layout/venn2"/>
    <dgm:cxn modelId="{BA22538D-8264-4DBB-9B8E-E492870370EE}" type="presParOf" srcId="{BA78D310-9619-204F-91A4-21CE31FEDBBC}" destId="{00ED0F24-54BF-4072-8A8B-A2074F4276F6}" srcOrd="3" destOrd="0" presId="urn:microsoft.com/office/officeart/2005/8/layout/venn2"/>
    <dgm:cxn modelId="{EF00F856-3EB5-43A6-AC97-56879943C3CD}" type="presParOf" srcId="{00ED0F24-54BF-4072-8A8B-A2074F4276F6}" destId="{302EF748-6A32-4674-9BCE-FCA75F9D2501}" srcOrd="0" destOrd="0" presId="urn:microsoft.com/office/officeart/2005/8/layout/venn2"/>
    <dgm:cxn modelId="{E5FB26B6-3010-4B85-AE82-5EEFF15D30E4}" type="presParOf" srcId="{00ED0F24-54BF-4072-8A8B-A2074F4276F6}" destId="{432AA96A-2A25-4840-AE9E-9486E1704C48}" srcOrd="1" destOrd="0" presId="urn:microsoft.com/office/officeart/2005/8/layout/venn2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C1C1A-EBA1-C041-91B6-DB84A72A1EA4}">
      <dsp:nvSpPr>
        <dsp:cNvPr id="0" name=""/>
        <dsp:cNvSpPr/>
      </dsp:nvSpPr>
      <dsp:spPr>
        <a:xfrm>
          <a:off x="117143" y="0"/>
          <a:ext cx="4690633" cy="4690633"/>
        </a:xfrm>
        <a:prstGeom prst="ellipse">
          <a:avLst/>
        </a:prstGeom>
        <a:solidFill>
          <a:schemeClr val="accent2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234531"/>
        <a:ext cx="1311500" cy="703594"/>
      </dsp:txXfrm>
    </dsp:sp>
    <dsp:sp modelId="{19D3CC6C-315D-6D46-A1D0-2DDEC1C7A2BA}">
      <dsp:nvSpPr>
        <dsp:cNvPr id="0" name=""/>
        <dsp:cNvSpPr/>
      </dsp:nvSpPr>
      <dsp:spPr>
        <a:xfrm>
          <a:off x="586206" y="898274"/>
          <a:ext cx="3752506" cy="3752506"/>
        </a:xfrm>
        <a:prstGeom prst="ellipse">
          <a:avLst/>
        </a:prstGeom>
        <a:solidFill>
          <a:schemeClr val="accent3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1123425"/>
        <a:ext cx="1311500" cy="675451"/>
      </dsp:txXfrm>
    </dsp:sp>
    <dsp:sp modelId="{87FD9542-8FD3-C842-BF99-47B1884B62F8}">
      <dsp:nvSpPr>
        <dsp:cNvPr id="0" name=""/>
        <dsp:cNvSpPr/>
      </dsp:nvSpPr>
      <dsp:spPr>
        <a:xfrm>
          <a:off x="1055269" y="1789542"/>
          <a:ext cx="2814379" cy="2814379"/>
        </a:xfrm>
        <a:prstGeom prst="ellipse">
          <a:avLst/>
        </a:prstGeom>
        <a:solidFill>
          <a:schemeClr val="accent4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2000620"/>
        <a:ext cx="1311500" cy="633235"/>
      </dsp:txXfrm>
    </dsp:sp>
    <dsp:sp modelId="{302EF748-6A32-4674-9BCE-FCA75F9D2501}">
      <dsp:nvSpPr>
        <dsp:cNvPr id="0" name=""/>
        <dsp:cNvSpPr/>
      </dsp:nvSpPr>
      <dsp:spPr>
        <a:xfrm>
          <a:off x="1524332" y="2814379"/>
          <a:ext cx="1876253" cy="1876253"/>
        </a:xfrm>
        <a:prstGeom prst="ellipse">
          <a:avLst/>
        </a:prstGeom>
        <a:solidFill>
          <a:schemeClr val="accent1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799103" y="3283443"/>
        <a:ext cx="1326711" cy="938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C1C1A-EBA1-C041-91B6-DB84A72A1EA4}">
      <dsp:nvSpPr>
        <dsp:cNvPr id="0" name=""/>
        <dsp:cNvSpPr/>
      </dsp:nvSpPr>
      <dsp:spPr>
        <a:xfrm>
          <a:off x="117143" y="0"/>
          <a:ext cx="4690633" cy="4690633"/>
        </a:xfrm>
        <a:prstGeom prst="ellipse">
          <a:avLst/>
        </a:prstGeom>
        <a:solidFill>
          <a:schemeClr val="accent2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234531"/>
        <a:ext cx="1311500" cy="703594"/>
      </dsp:txXfrm>
    </dsp:sp>
    <dsp:sp modelId="{19D3CC6C-315D-6D46-A1D0-2DDEC1C7A2BA}">
      <dsp:nvSpPr>
        <dsp:cNvPr id="0" name=""/>
        <dsp:cNvSpPr/>
      </dsp:nvSpPr>
      <dsp:spPr>
        <a:xfrm>
          <a:off x="586206" y="898274"/>
          <a:ext cx="3752506" cy="3752506"/>
        </a:xfrm>
        <a:prstGeom prst="ellipse">
          <a:avLst/>
        </a:prstGeom>
        <a:solidFill>
          <a:schemeClr val="accent3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1123425"/>
        <a:ext cx="1311500" cy="675451"/>
      </dsp:txXfrm>
    </dsp:sp>
    <dsp:sp modelId="{87FD9542-8FD3-C842-BF99-47B1884B62F8}">
      <dsp:nvSpPr>
        <dsp:cNvPr id="0" name=""/>
        <dsp:cNvSpPr/>
      </dsp:nvSpPr>
      <dsp:spPr>
        <a:xfrm>
          <a:off x="1055269" y="1789542"/>
          <a:ext cx="2814379" cy="2814379"/>
        </a:xfrm>
        <a:prstGeom prst="ellipse">
          <a:avLst/>
        </a:prstGeom>
        <a:solidFill>
          <a:schemeClr val="accent4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806709" y="2000620"/>
        <a:ext cx="1311500" cy="633235"/>
      </dsp:txXfrm>
    </dsp:sp>
    <dsp:sp modelId="{302EF748-6A32-4674-9BCE-FCA75F9D2501}">
      <dsp:nvSpPr>
        <dsp:cNvPr id="0" name=""/>
        <dsp:cNvSpPr/>
      </dsp:nvSpPr>
      <dsp:spPr>
        <a:xfrm>
          <a:off x="1524332" y="2814379"/>
          <a:ext cx="1876253" cy="1876253"/>
        </a:xfrm>
        <a:prstGeom prst="ellipse">
          <a:avLst/>
        </a:prstGeom>
        <a:solidFill>
          <a:schemeClr val="accent1"/>
        </a:solidFill>
        <a:ln w="3175"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 dirty="0">
            <a:solidFill>
              <a:schemeClr val="bg1"/>
            </a:solidFill>
            <a:latin typeface="Franklin Gothic Demi Cond" panose="020B0706030402020204" pitchFamily="34" charset="0"/>
            <a:ea typeface="Roboto Condensed Light" panose="02000000000000000000" pitchFamily="2" charset="0"/>
          </a:endParaRPr>
        </a:p>
      </dsp:txBody>
      <dsp:txXfrm>
        <a:off x="1799103" y="3283443"/>
        <a:ext cx="1326711" cy="938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278C6-E93B-4A8C-B637-493BBAB89C82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9A796-9E60-43AF-8848-BD5F3D950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3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52BB75D-626B-43ED-A662-7AF4755F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6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52BB75D-626B-43ED-A662-7AF4755F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97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9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Tourism Alliance includes BH &amp; HPA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7186-94B5-4FFC-A003-8882F5096B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90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43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37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52BB75D-626B-43ED-A662-7AF4755F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08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347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23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52BB75D-626B-43ED-A662-7AF4755F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52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96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96.png"/><Relationship Id="rId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www.google.co.uk/url?sa=i&amp;rct=j&amp;q=&amp;esrc=s&amp;source=images&amp;cd=&amp;cad=rja&amp;uact=8&amp;ved=0ahUKEwjvu5eCt8fLAhXBaRQKHU3BAZcQjRwIBw&amp;url=http://www.ilkleybrewery.co.uk/news/item/were-hiring-part-time-brewery-operative&amp;psig=AFQjCNHGn5qNSyo9Qk4VHc2c7ouPnEQ-CQ&amp;ust=1458294041576290" TargetMode="External"/><Relationship Id="rId7" Type="http://schemas.openxmlformats.org/officeDocument/2006/relationships/hyperlink" Target="http://www.google.co.uk/url?sa=i&amp;rct=j&amp;q=&amp;esrc=s&amp;source=images&amp;cd=&amp;cad=rja&amp;uact=8&amp;ved=0ahUKEwjg9Mqlt8fLAhWHthQKHYgCCjAQjRwIBw&amp;url=http://www.beeroma.eu/i-pub-e-le-birre/&amp;psig=AFQjCNFpLmQR3kDS51T2R9Isoj8aI845cA&amp;ust=1458294165149395" TargetMode="External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jpeg"/><Relationship Id="rId5" Type="http://schemas.openxmlformats.org/officeDocument/2006/relationships/hyperlink" Target="http://www.google.co.uk/url?sa=i&amp;rct=j&amp;q=&amp;esrc=s&amp;source=images&amp;cd=&amp;cad=rja&amp;uact=8&amp;ved=0ahUKEwiHms2Rt8fLAhVFWRQKHcyhBdIQjRwIBw&amp;url=http://www.freepik.com/free-photos-vectors/truck&amp;psig=AFQjCNFH7XPiEhulvLFR3A0nVSVKnPBHcw&amp;ust=1458294136003416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.uk/url?sa=i&amp;rct=j&amp;q=&amp;esrc=s&amp;source=images&amp;cd=&amp;cad=rja&amp;uact=8&amp;ved=0ahUKEwjxi8XWt8fLAhWDXhQKHa8VCEEQjRwIBw&amp;url=http://www.clker.com/clipart-man-and-woman-heterosexual-icon-alternate--1.html&amp;bvm=bv.117218890,d.d24&amp;psig=AFQjCNEPkDjkV3MqAilJ-am6DpPxj4eMXA&amp;ust=1458294263250355" TargetMode="External"/></Relationships>
</file>

<file path=ppt/slideLayouts/_rels/slideLayout19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9.png"/></Relationships>
</file>

<file path=ppt/slideLayouts/_rels/slideLayout19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98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42" Type="http://schemas.openxmlformats.org/officeDocument/2006/relationships/image" Target="../media/image90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41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4" Type="http://schemas.openxmlformats.org/officeDocument/2006/relationships/image" Target="../media/image99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Relationship Id="rId43" Type="http://schemas.openxmlformats.org/officeDocument/2006/relationships/image" Target="../media/image37.png"/><Relationship Id="rId8" Type="http://schemas.openxmlformats.org/officeDocument/2006/relationships/image" Target="../media/image56.png"/><Relationship Id="rId3" Type="http://schemas.openxmlformats.org/officeDocument/2006/relationships/image" Target="../media/image97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://www.google.co.uk/url?sa=i&amp;rct=j&amp;q=&amp;esrc=s&amp;source=images&amp;cd=&amp;cad=rja&amp;uact=8&amp;ved=0ahUKEwjvu5eCt8fLAhXBaRQKHU3BAZcQjRwIBw&amp;url=http://www.ilkleybrewery.co.uk/news/item/were-hiring-part-time-brewery-operative&amp;psig=AFQjCNHGn5qNSyo9Qk4VHc2c7ouPnEQ-CQ&amp;ust=1458294041576290" TargetMode="External"/><Relationship Id="rId7" Type="http://schemas.openxmlformats.org/officeDocument/2006/relationships/hyperlink" Target="http://www.google.co.uk/url?sa=i&amp;rct=j&amp;q=&amp;esrc=s&amp;source=images&amp;cd=&amp;cad=rja&amp;uact=8&amp;ved=0ahUKEwjg9Mqlt8fLAhWHthQKHYgCCjAQjRwIBw&amp;url=http://www.beeroma.eu/i-pub-e-le-birre/&amp;psig=AFQjCNFpLmQR3kDS51T2R9Isoj8aI845cA&amp;ust=1458294165149395" TargetMode="External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jpeg"/><Relationship Id="rId5" Type="http://schemas.openxmlformats.org/officeDocument/2006/relationships/hyperlink" Target="http://www.google.co.uk/url?sa=i&amp;rct=j&amp;q=&amp;esrc=s&amp;source=images&amp;cd=&amp;cad=rja&amp;uact=8&amp;ved=0ahUKEwiHms2Rt8fLAhVFWRQKHcyhBdIQjRwIBw&amp;url=http://www.freepik.com/free-photos-vectors/truck&amp;psig=AFQjCNFH7XPiEhulvLFR3A0nVSVKnPBHcw&amp;ust=1458294136003416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.uk/url?sa=i&amp;rct=j&amp;q=&amp;esrc=s&amp;source=images&amp;cd=&amp;cad=rja&amp;uact=8&amp;ved=0ahUKEwjxi8XWt8fLAhWDXhQKHa8VCEEQjRwIBw&amp;url=http://www.clker.com/clipart-man-and-woman-heterosexual-icon-alternate--1.html&amp;bvm=bv.117218890,d.d24&amp;psig=AFQjCNEPkDjkV3MqAilJ-am6DpPxj4eMXA&amp;ust=1458294263250355" TargetMode="External"/></Relationships>
</file>

<file path=ppt/slideLayouts/_rels/slideLayout9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9.png"/></Relationships>
</file>

<file path=ppt/slideLayouts/_rels/slideLayout9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7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42" Type="http://schemas.openxmlformats.org/officeDocument/2006/relationships/image" Target="../media/image90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41" Type="http://schemas.openxmlformats.org/officeDocument/2006/relationships/image" Target="../media/image8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40" Type="http://schemas.openxmlformats.org/officeDocument/2006/relationships/image" Target="../media/image88.jpe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4" Type="http://schemas.openxmlformats.org/officeDocument/2006/relationships/image" Target="../media/image91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Relationship Id="rId43" Type="http://schemas.openxmlformats.org/officeDocument/2006/relationships/image" Target="../media/image37.png"/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ew Slide wit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784225" y="2060447"/>
            <a:ext cx="5220000" cy="39180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322959" y="2060447"/>
            <a:ext cx="5220000" cy="39180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4226" y="1683162"/>
            <a:ext cx="5220000" cy="377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22960" y="1683162"/>
            <a:ext cx="5220000" cy="377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204155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Image left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394571" y="1770263"/>
            <a:ext cx="61483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714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>
            <a:off x="708137" y="2865353"/>
            <a:ext cx="1828800" cy="1828800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chemeClr val="accent2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Arc 8"/>
          <p:cNvSpPr/>
          <p:nvPr userDrawn="1"/>
        </p:nvSpPr>
        <p:spPr>
          <a:xfrm>
            <a:off x="2536937" y="2865353"/>
            <a:ext cx="1828800" cy="1828800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Arc 11"/>
          <p:cNvSpPr/>
          <p:nvPr userDrawn="1"/>
        </p:nvSpPr>
        <p:spPr>
          <a:xfrm>
            <a:off x="4365737" y="2865353"/>
            <a:ext cx="1828800" cy="1828800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Arc 12"/>
          <p:cNvSpPr/>
          <p:nvPr userDrawn="1"/>
        </p:nvSpPr>
        <p:spPr>
          <a:xfrm>
            <a:off x="6194537" y="2865353"/>
            <a:ext cx="1828800" cy="1828800"/>
          </a:xfrm>
          <a:prstGeom prst="arc">
            <a:avLst>
              <a:gd name="adj1" fmla="val 10839970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Arc 13"/>
          <p:cNvSpPr/>
          <p:nvPr userDrawn="1"/>
        </p:nvSpPr>
        <p:spPr>
          <a:xfrm>
            <a:off x="9909465" y="2865353"/>
            <a:ext cx="1828800" cy="1828800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0411" y="4508798"/>
            <a:ext cx="1879748" cy="15327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Company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CGA formed to solely focussed on the on trade, tracking pubs, clubs and restaurants in the UK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11889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30177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48465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66753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0390249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429211" y="4485642"/>
            <a:ext cx="1879748" cy="10525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Market measurement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Launched to provide a four-weekly volumetric view of the drinks market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65739" y="4485642"/>
            <a:ext cx="1879748" cy="153272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Expansion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Joint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venture partnership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with Nielsen, who withdraws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from market and transfers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all ‘On-Premise’ clients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to CGA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194539" y="4485641"/>
            <a:ext cx="1879748" cy="81253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International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Growth into France in 2014 and the US in 2016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9909467" y="4508798"/>
            <a:ext cx="1879748" cy="17727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Transformation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Food, consumer research, and retail services to provide 360° view of the out of home market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. </a:t>
            </a:r>
          </a:p>
        </p:txBody>
      </p:sp>
      <p:sp>
        <p:nvSpPr>
          <p:cNvPr id="29" name="Freeform 48"/>
          <p:cNvSpPr>
            <a:spLocks/>
          </p:cNvSpPr>
          <p:nvPr userDrawn="1"/>
        </p:nvSpPr>
        <p:spPr bwMode="auto">
          <a:xfrm>
            <a:off x="1529858" y="3574292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0" name="Freeform 18"/>
          <p:cNvSpPr>
            <a:spLocks noEditPoints="1"/>
          </p:cNvSpPr>
          <p:nvPr userDrawn="1"/>
        </p:nvSpPr>
        <p:spPr bwMode="auto">
          <a:xfrm>
            <a:off x="3306115" y="3601660"/>
            <a:ext cx="337615" cy="315256"/>
          </a:xfrm>
          <a:custGeom>
            <a:avLst/>
            <a:gdLst>
              <a:gd name="T0" fmla="*/ 104 w 229"/>
              <a:gd name="T1" fmla="*/ 109 h 213"/>
              <a:gd name="T2" fmla="*/ 178 w 229"/>
              <a:gd name="T3" fmla="*/ 182 h 213"/>
              <a:gd name="T4" fmla="*/ 162 w 229"/>
              <a:gd name="T5" fmla="*/ 195 h 213"/>
              <a:gd name="T6" fmla="*/ 144 w 229"/>
              <a:gd name="T7" fmla="*/ 205 h 213"/>
              <a:gd name="T8" fmla="*/ 125 w 229"/>
              <a:gd name="T9" fmla="*/ 211 h 213"/>
              <a:gd name="T10" fmla="*/ 104 w 229"/>
              <a:gd name="T11" fmla="*/ 213 h 213"/>
              <a:gd name="T12" fmla="*/ 71 w 229"/>
              <a:gd name="T13" fmla="*/ 207 h 213"/>
              <a:gd name="T14" fmla="*/ 43 w 229"/>
              <a:gd name="T15" fmla="*/ 193 h 213"/>
              <a:gd name="T16" fmla="*/ 25 w 229"/>
              <a:gd name="T17" fmla="*/ 176 h 213"/>
              <a:gd name="T18" fmla="*/ 12 w 229"/>
              <a:gd name="T19" fmla="*/ 156 h 213"/>
              <a:gd name="T20" fmla="*/ 3 w 229"/>
              <a:gd name="T21" fmla="*/ 133 h 213"/>
              <a:gd name="T22" fmla="*/ 0 w 229"/>
              <a:gd name="T23" fmla="*/ 109 h 213"/>
              <a:gd name="T24" fmla="*/ 5 w 229"/>
              <a:gd name="T25" fmla="*/ 76 h 213"/>
              <a:gd name="T26" fmla="*/ 20 w 229"/>
              <a:gd name="T27" fmla="*/ 47 h 213"/>
              <a:gd name="T28" fmla="*/ 36 w 229"/>
              <a:gd name="T29" fmla="*/ 30 h 213"/>
              <a:gd name="T30" fmla="*/ 56 w 229"/>
              <a:gd name="T31" fmla="*/ 16 h 213"/>
              <a:gd name="T32" fmla="*/ 79 w 229"/>
              <a:gd name="T33" fmla="*/ 7 h 213"/>
              <a:gd name="T34" fmla="*/ 104 w 229"/>
              <a:gd name="T35" fmla="*/ 5 h 213"/>
              <a:gd name="T36" fmla="*/ 104 w 229"/>
              <a:gd name="T37" fmla="*/ 109 h 213"/>
              <a:gd name="T38" fmla="*/ 109 w 229"/>
              <a:gd name="T39" fmla="*/ 103 h 213"/>
              <a:gd name="T40" fmla="*/ 109 w 229"/>
              <a:gd name="T41" fmla="*/ 0 h 213"/>
              <a:gd name="T42" fmla="*/ 149 w 229"/>
              <a:gd name="T43" fmla="*/ 8 h 213"/>
              <a:gd name="T44" fmla="*/ 183 w 229"/>
              <a:gd name="T45" fmla="*/ 30 h 213"/>
              <a:gd name="T46" fmla="*/ 205 w 229"/>
              <a:gd name="T47" fmla="*/ 63 h 213"/>
              <a:gd name="T48" fmla="*/ 213 w 229"/>
              <a:gd name="T49" fmla="*/ 103 h 213"/>
              <a:gd name="T50" fmla="*/ 109 w 229"/>
              <a:gd name="T51" fmla="*/ 103 h 213"/>
              <a:gd name="T52" fmla="*/ 125 w 229"/>
              <a:gd name="T53" fmla="*/ 114 h 213"/>
              <a:gd name="T54" fmla="*/ 229 w 229"/>
              <a:gd name="T55" fmla="*/ 114 h 213"/>
              <a:gd name="T56" fmla="*/ 227 w 229"/>
              <a:gd name="T57" fmla="*/ 135 h 213"/>
              <a:gd name="T58" fmla="*/ 221 w 229"/>
              <a:gd name="T59" fmla="*/ 154 h 213"/>
              <a:gd name="T60" fmla="*/ 211 w 229"/>
              <a:gd name="T61" fmla="*/ 172 h 213"/>
              <a:gd name="T62" fmla="*/ 198 w 229"/>
              <a:gd name="T63" fmla="*/ 187 h 213"/>
              <a:gd name="T64" fmla="*/ 125 w 229"/>
              <a:gd name="T65" fmla="*/ 11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9" h="213">
                <a:moveTo>
                  <a:pt x="104" y="109"/>
                </a:moveTo>
                <a:cubicBezTo>
                  <a:pt x="178" y="182"/>
                  <a:pt x="178" y="182"/>
                  <a:pt x="178" y="182"/>
                </a:cubicBezTo>
                <a:cubicBezTo>
                  <a:pt x="173" y="187"/>
                  <a:pt x="168" y="191"/>
                  <a:pt x="162" y="195"/>
                </a:cubicBezTo>
                <a:cubicBezTo>
                  <a:pt x="156" y="199"/>
                  <a:pt x="151" y="202"/>
                  <a:pt x="144" y="205"/>
                </a:cubicBezTo>
                <a:cubicBezTo>
                  <a:pt x="138" y="207"/>
                  <a:pt x="132" y="209"/>
                  <a:pt x="125" y="211"/>
                </a:cubicBezTo>
                <a:cubicBezTo>
                  <a:pt x="118" y="212"/>
                  <a:pt x="111" y="213"/>
                  <a:pt x="104" y="213"/>
                </a:cubicBezTo>
                <a:cubicBezTo>
                  <a:pt x="93" y="213"/>
                  <a:pt x="82" y="211"/>
                  <a:pt x="71" y="207"/>
                </a:cubicBezTo>
                <a:cubicBezTo>
                  <a:pt x="61" y="204"/>
                  <a:pt x="51" y="199"/>
                  <a:pt x="43" y="193"/>
                </a:cubicBezTo>
                <a:cubicBezTo>
                  <a:pt x="36" y="188"/>
                  <a:pt x="30" y="182"/>
                  <a:pt x="25" y="176"/>
                </a:cubicBezTo>
                <a:cubicBezTo>
                  <a:pt x="20" y="170"/>
                  <a:pt x="15" y="164"/>
                  <a:pt x="12" y="156"/>
                </a:cubicBezTo>
                <a:cubicBezTo>
                  <a:pt x="8" y="149"/>
                  <a:pt x="5" y="142"/>
                  <a:pt x="3" y="133"/>
                </a:cubicBezTo>
                <a:cubicBezTo>
                  <a:pt x="1" y="125"/>
                  <a:pt x="0" y="117"/>
                  <a:pt x="0" y="109"/>
                </a:cubicBezTo>
                <a:cubicBezTo>
                  <a:pt x="0" y="97"/>
                  <a:pt x="2" y="86"/>
                  <a:pt x="5" y="76"/>
                </a:cubicBezTo>
                <a:cubicBezTo>
                  <a:pt x="9" y="65"/>
                  <a:pt x="14" y="56"/>
                  <a:pt x="20" y="47"/>
                </a:cubicBezTo>
                <a:cubicBezTo>
                  <a:pt x="25" y="41"/>
                  <a:pt x="30" y="35"/>
                  <a:pt x="36" y="30"/>
                </a:cubicBezTo>
                <a:cubicBezTo>
                  <a:pt x="42" y="24"/>
                  <a:pt x="49" y="20"/>
                  <a:pt x="56" y="16"/>
                </a:cubicBezTo>
                <a:cubicBezTo>
                  <a:pt x="63" y="12"/>
                  <a:pt x="71" y="9"/>
                  <a:pt x="79" y="7"/>
                </a:cubicBezTo>
                <a:cubicBezTo>
                  <a:pt x="87" y="5"/>
                  <a:pt x="96" y="4"/>
                  <a:pt x="104" y="5"/>
                </a:cubicBezTo>
                <a:lnTo>
                  <a:pt x="104" y="109"/>
                </a:lnTo>
                <a:close/>
                <a:moveTo>
                  <a:pt x="109" y="103"/>
                </a:moveTo>
                <a:cubicBezTo>
                  <a:pt x="109" y="0"/>
                  <a:pt x="109" y="0"/>
                  <a:pt x="109" y="0"/>
                </a:cubicBezTo>
                <a:cubicBezTo>
                  <a:pt x="123" y="0"/>
                  <a:pt x="137" y="2"/>
                  <a:pt x="149" y="8"/>
                </a:cubicBezTo>
                <a:cubicBezTo>
                  <a:pt x="162" y="13"/>
                  <a:pt x="174" y="21"/>
                  <a:pt x="183" y="30"/>
                </a:cubicBezTo>
                <a:cubicBezTo>
                  <a:pt x="192" y="39"/>
                  <a:pt x="199" y="50"/>
                  <a:pt x="205" y="63"/>
                </a:cubicBezTo>
                <a:cubicBezTo>
                  <a:pt x="210" y="76"/>
                  <a:pt x="213" y="89"/>
                  <a:pt x="213" y="103"/>
                </a:cubicBezTo>
                <a:lnTo>
                  <a:pt x="109" y="103"/>
                </a:lnTo>
                <a:close/>
                <a:moveTo>
                  <a:pt x="125" y="114"/>
                </a:moveTo>
                <a:cubicBezTo>
                  <a:pt x="229" y="114"/>
                  <a:pt x="229" y="114"/>
                  <a:pt x="229" y="114"/>
                </a:cubicBezTo>
                <a:cubicBezTo>
                  <a:pt x="229" y="121"/>
                  <a:pt x="228" y="128"/>
                  <a:pt x="227" y="135"/>
                </a:cubicBezTo>
                <a:cubicBezTo>
                  <a:pt x="225" y="141"/>
                  <a:pt x="223" y="148"/>
                  <a:pt x="221" y="154"/>
                </a:cubicBezTo>
                <a:cubicBezTo>
                  <a:pt x="218" y="160"/>
                  <a:pt x="215" y="166"/>
                  <a:pt x="211" y="172"/>
                </a:cubicBezTo>
                <a:cubicBezTo>
                  <a:pt x="208" y="177"/>
                  <a:pt x="203" y="182"/>
                  <a:pt x="198" y="187"/>
                </a:cubicBezTo>
                <a:lnTo>
                  <a:pt x="125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1" name="Freeform 12"/>
          <p:cNvSpPr>
            <a:spLocks noEditPoints="1"/>
          </p:cNvSpPr>
          <p:nvPr userDrawn="1"/>
        </p:nvSpPr>
        <p:spPr bwMode="auto">
          <a:xfrm>
            <a:off x="5134915" y="3644721"/>
            <a:ext cx="337615" cy="219115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2" name="Freeform 91"/>
          <p:cNvSpPr>
            <a:spLocks noEditPoints="1"/>
          </p:cNvSpPr>
          <p:nvPr userDrawn="1"/>
        </p:nvSpPr>
        <p:spPr bwMode="auto">
          <a:xfrm>
            <a:off x="6977275" y="3639133"/>
            <a:ext cx="308548" cy="230295"/>
          </a:xfrm>
          <a:custGeom>
            <a:avLst/>
            <a:gdLst>
              <a:gd name="T0" fmla="*/ 0 w 208"/>
              <a:gd name="T1" fmla="*/ 42 h 156"/>
              <a:gd name="T2" fmla="*/ 0 w 208"/>
              <a:gd name="T3" fmla="*/ 21 h 156"/>
              <a:gd name="T4" fmla="*/ 1 w 208"/>
              <a:gd name="T5" fmla="*/ 20 h 156"/>
              <a:gd name="T6" fmla="*/ 2 w 208"/>
              <a:gd name="T7" fmla="*/ 18 h 156"/>
              <a:gd name="T8" fmla="*/ 19 w 208"/>
              <a:gd name="T9" fmla="*/ 3 h 156"/>
              <a:gd name="T10" fmla="*/ 26 w 208"/>
              <a:gd name="T11" fmla="*/ 0 h 156"/>
              <a:gd name="T12" fmla="*/ 62 w 208"/>
              <a:gd name="T13" fmla="*/ 0 h 156"/>
              <a:gd name="T14" fmla="*/ 70 w 208"/>
              <a:gd name="T15" fmla="*/ 3 h 156"/>
              <a:gd name="T16" fmla="*/ 86 w 208"/>
              <a:gd name="T17" fmla="*/ 18 h 156"/>
              <a:gd name="T18" fmla="*/ 94 w 208"/>
              <a:gd name="T19" fmla="*/ 21 h 156"/>
              <a:gd name="T20" fmla="*/ 198 w 208"/>
              <a:gd name="T21" fmla="*/ 21 h 156"/>
              <a:gd name="T22" fmla="*/ 205 w 208"/>
              <a:gd name="T23" fmla="*/ 24 h 156"/>
              <a:gd name="T24" fmla="*/ 208 w 208"/>
              <a:gd name="T25" fmla="*/ 31 h 156"/>
              <a:gd name="T26" fmla="*/ 208 w 208"/>
              <a:gd name="T27" fmla="*/ 42 h 156"/>
              <a:gd name="T28" fmla="*/ 0 w 208"/>
              <a:gd name="T29" fmla="*/ 42 h 156"/>
              <a:gd name="T30" fmla="*/ 0 w 208"/>
              <a:gd name="T31" fmla="*/ 52 h 156"/>
              <a:gd name="T32" fmla="*/ 208 w 208"/>
              <a:gd name="T33" fmla="*/ 52 h 156"/>
              <a:gd name="T34" fmla="*/ 208 w 208"/>
              <a:gd name="T35" fmla="*/ 146 h 156"/>
              <a:gd name="T36" fmla="*/ 207 w 208"/>
              <a:gd name="T37" fmla="*/ 150 h 156"/>
              <a:gd name="T38" fmla="*/ 205 w 208"/>
              <a:gd name="T39" fmla="*/ 153 h 156"/>
              <a:gd name="T40" fmla="*/ 202 w 208"/>
              <a:gd name="T41" fmla="*/ 155 h 156"/>
              <a:gd name="T42" fmla="*/ 198 w 208"/>
              <a:gd name="T43" fmla="*/ 156 h 156"/>
              <a:gd name="T44" fmla="*/ 11 w 208"/>
              <a:gd name="T45" fmla="*/ 156 h 156"/>
              <a:gd name="T46" fmla="*/ 6 w 208"/>
              <a:gd name="T47" fmla="*/ 155 h 156"/>
              <a:gd name="T48" fmla="*/ 3 w 208"/>
              <a:gd name="T49" fmla="*/ 153 h 156"/>
              <a:gd name="T50" fmla="*/ 1 w 208"/>
              <a:gd name="T51" fmla="*/ 150 h 156"/>
              <a:gd name="T52" fmla="*/ 0 w 208"/>
              <a:gd name="T53" fmla="*/ 146 h 156"/>
              <a:gd name="T54" fmla="*/ 0 w 208"/>
              <a:gd name="T55" fmla="*/ 52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8" h="156">
                <a:moveTo>
                  <a:pt x="0" y="42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0"/>
                  <a:pt x="1" y="20"/>
                </a:cubicBezTo>
                <a:cubicBezTo>
                  <a:pt x="1" y="19"/>
                  <a:pt x="1" y="19"/>
                  <a:pt x="2" y="18"/>
                </a:cubicBezTo>
                <a:cubicBezTo>
                  <a:pt x="19" y="3"/>
                  <a:pt x="19" y="3"/>
                  <a:pt x="19" y="3"/>
                </a:cubicBezTo>
                <a:cubicBezTo>
                  <a:pt x="21" y="1"/>
                  <a:pt x="23" y="0"/>
                  <a:pt x="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5" y="0"/>
                  <a:pt x="68" y="1"/>
                  <a:pt x="70" y="3"/>
                </a:cubicBezTo>
                <a:cubicBezTo>
                  <a:pt x="86" y="18"/>
                  <a:pt x="86" y="18"/>
                  <a:pt x="86" y="18"/>
                </a:cubicBezTo>
                <a:cubicBezTo>
                  <a:pt x="88" y="20"/>
                  <a:pt x="91" y="21"/>
                  <a:pt x="94" y="21"/>
                </a:cubicBezTo>
                <a:cubicBezTo>
                  <a:pt x="198" y="21"/>
                  <a:pt x="198" y="21"/>
                  <a:pt x="198" y="21"/>
                </a:cubicBezTo>
                <a:cubicBezTo>
                  <a:pt x="201" y="21"/>
                  <a:pt x="203" y="22"/>
                  <a:pt x="205" y="24"/>
                </a:cubicBezTo>
                <a:cubicBezTo>
                  <a:pt x="207" y="26"/>
                  <a:pt x="208" y="28"/>
                  <a:pt x="208" y="31"/>
                </a:cubicBezTo>
                <a:cubicBezTo>
                  <a:pt x="208" y="42"/>
                  <a:pt x="208" y="42"/>
                  <a:pt x="208" y="42"/>
                </a:cubicBezTo>
                <a:lnTo>
                  <a:pt x="0" y="42"/>
                </a:lnTo>
                <a:close/>
                <a:moveTo>
                  <a:pt x="0" y="52"/>
                </a:moveTo>
                <a:cubicBezTo>
                  <a:pt x="208" y="52"/>
                  <a:pt x="208" y="52"/>
                  <a:pt x="208" y="52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7"/>
                  <a:pt x="208" y="149"/>
                  <a:pt x="207" y="150"/>
                </a:cubicBezTo>
                <a:cubicBezTo>
                  <a:pt x="207" y="151"/>
                  <a:pt x="206" y="152"/>
                  <a:pt x="205" y="153"/>
                </a:cubicBezTo>
                <a:cubicBezTo>
                  <a:pt x="204" y="154"/>
                  <a:pt x="203" y="155"/>
                  <a:pt x="202" y="155"/>
                </a:cubicBezTo>
                <a:cubicBezTo>
                  <a:pt x="201" y="156"/>
                  <a:pt x="199" y="156"/>
                  <a:pt x="198" y="156"/>
                </a:cubicBezTo>
                <a:cubicBezTo>
                  <a:pt x="11" y="156"/>
                  <a:pt x="11" y="156"/>
                  <a:pt x="11" y="156"/>
                </a:cubicBezTo>
                <a:cubicBezTo>
                  <a:pt x="9" y="156"/>
                  <a:pt x="8" y="156"/>
                  <a:pt x="6" y="155"/>
                </a:cubicBezTo>
                <a:cubicBezTo>
                  <a:pt x="5" y="155"/>
                  <a:pt x="4" y="154"/>
                  <a:pt x="3" y="153"/>
                </a:cubicBezTo>
                <a:cubicBezTo>
                  <a:pt x="2" y="152"/>
                  <a:pt x="1" y="151"/>
                  <a:pt x="1" y="150"/>
                </a:cubicBezTo>
                <a:cubicBezTo>
                  <a:pt x="0" y="149"/>
                  <a:pt x="0" y="147"/>
                  <a:pt x="0" y="146"/>
                </a:cubicBezTo>
                <a:lnTo>
                  <a:pt x="0" y="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3" name="Freeform 69"/>
          <p:cNvSpPr>
            <a:spLocks noEditPoints="1"/>
          </p:cNvSpPr>
          <p:nvPr userDrawn="1"/>
        </p:nvSpPr>
        <p:spPr bwMode="auto">
          <a:xfrm>
            <a:off x="10694294" y="3611680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89097" y="2124073"/>
            <a:ext cx="68268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1992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3019146" y="2124073"/>
            <a:ext cx="68018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2007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4845638" y="2124073"/>
            <a:ext cx="684799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2009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358742" y="2136111"/>
            <a:ext cx="131619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2014 - 2016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10089413" y="2136111"/>
            <a:ext cx="128470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Present Day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04591"/>
            <a:ext cx="458219" cy="458219"/>
          </a:xfrm>
          <a:prstGeom prst="rect">
            <a:avLst/>
          </a:prstGeom>
        </p:spPr>
      </p:pic>
      <p:sp>
        <p:nvSpPr>
          <p:cNvPr id="41" name="Arc 40"/>
          <p:cNvSpPr/>
          <p:nvPr userDrawn="1"/>
        </p:nvSpPr>
        <p:spPr>
          <a:xfrm>
            <a:off x="8053817" y="2875513"/>
            <a:ext cx="1828800" cy="1828800"/>
          </a:xfrm>
          <a:prstGeom prst="arc">
            <a:avLst>
              <a:gd name="adj1" fmla="val 10839970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8534601" y="3312248"/>
            <a:ext cx="914400" cy="914400"/>
          </a:xfrm>
          <a:prstGeom prst="ellipse">
            <a:avLst/>
          </a:prstGeom>
          <a:noFill/>
          <a:ln w="19050" cap="rnd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solidFill>
                  <a:srgbClr val="732C84"/>
                </a:solidFill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8053819" y="4495800"/>
            <a:ext cx="1879748" cy="1292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Peach Acquisition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Acquired the Peach Factory business owned and run by Peter &amp; Christine Martin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8537218" y="2146271"/>
            <a:ext cx="677806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2013</a:t>
            </a:r>
          </a:p>
        </p:txBody>
      </p: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48085" y="3712172"/>
            <a:ext cx="444187" cy="4441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17" y="3624953"/>
            <a:ext cx="309600" cy="309600"/>
          </a:xfrm>
          <a:prstGeom prst="rect">
            <a:avLst/>
          </a:prstGeom>
        </p:spPr>
      </p:pic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About CGA</a:t>
            </a:r>
          </a:p>
        </p:txBody>
      </p:sp>
      <p:sp>
        <p:nvSpPr>
          <p:cNvPr id="47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662740"/>
            <a:ext cx="8362315" cy="5282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baseline="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Our CGA History</a:t>
            </a:r>
          </a:p>
        </p:txBody>
      </p:sp>
    </p:spTree>
    <p:extLst>
      <p:ext uri="{BB962C8B-B14F-4D97-AF65-F5344CB8AC3E}">
        <p14:creationId xmlns:p14="http://schemas.microsoft.com/office/powerpoint/2010/main" val="10886376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ew Slide wit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784225" y="2060447"/>
            <a:ext cx="5220000" cy="39180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322959" y="2060447"/>
            <a:ext cx="5220000" cy="391807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4226" y="1683162"/>
            <a:ext cx="5220000" cy="377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22960" y="1683162"/>
            <a:ext cx="5220000" cy="377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15952468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873125" y="1533525"/>
            <a:ext cx="10515600" cy="435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3971183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0163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668205" y="3693029"/>
            <a:ext cx="5114925" cy="73977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668206" y="3378734"/>
            <a:ext cx="5114925" cy="300038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668205" y="4447060"/>
            <a:ext cx="5114925" cy="8564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834869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ext on to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2798" y="525145"/>
            <a:ext cx="2448242" cy="1427622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2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en-GB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6pPr>
            <a:lvl7pPr marL="27432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7pPr>
            <a:lvl8pPr marL="32004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8pPr>
            <a:lvl9pPr marL="3657600" indent="0">
              <a:buNone/>
              <a:defRPr lang="en-GB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92798" y="1310111"/>
            <a:ext cx="2448242" cy="2022369"/>
          </a:xfrm>
        </p:spPr>
        <p:txBody>
          <a:bodyPr>
            <a:noAutofit/>
          </a:bodyPr>
          <a:lstStyle>
            <a:lvl1pPr marL="0" indent="0">
              <a:buNone/>
              <a:defRPr lang="en-US" sz="1300" b="1" kern="1200" dirty="0" smtClean="0">
                <a:solidFill>
                  <a:schemeClr val="bg2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sz="1300" b="1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300" b="1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300" b="1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3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92798" y="5284841"/>
            <a:ext cx="5114925" cy="73977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792799" y="4970546"/>
            <a:ext cx="5114925" cy="300038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pic>
        <p:nvPicPr>
          <p:cNvPr id="9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5058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694509" y="2229297"/>
            <a:ext cx="2215116" cy="2215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64958" y="3555643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3568993" y="2229297"/>
            <a:ext cx="2215116" cy="22151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6414979" y="2229297"/>
            <a:ext cx="2215116" cy="22151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7382499" y="2911790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>
            <a:off x="9260964" y="2229297"/>
            <a:ext cx="2215116" cy="22151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3001694" y="2134515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>
            <a:off x="8985431" y="856197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4509" y="486163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84034" y="5117705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430860" y="4876190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0385" y="5132256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454" y="484222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414979" y="509828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9271439" y="487619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260964" y="513225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317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dir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674916" y="2674090"/>
            <a:ext cx="1965083" cy="1965085"/>
          </a:xfrm>
          <a:prstGeom prst="ellipse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6908040" y="2674090"/>
            <a:ext cx="1965083" cy="1965085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5161016" y="2674090"/>
            <a:ext cx="1965083" cy="1965085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3413994" y="2674090"/>
            <a:ext cx="1965083" cy="1965085"/>
          </a:xfrm>
          <a:prstGeom prst="ellipse">
            <a:avLst/>
          </a:prstGeom>
          <a:solidFill>
            <a:schemeClr val="tx2">
              <a:lumMod val="75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66968" y="2674090"/>
            <a:ext cx="1965083" cy="1965085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31"/>
          <p:cNvSpPr>
            <a:spLocks noEditPoints="1"/>
          </p:cNvSpPr>
          <p:nvPr userDrawn="1"/>
        </p:nvSpPr>
        <p:spPr bwMode="auto">
          <a:xfrm>
            <a:off x="9347761" y="3324318"/>
            <a:ext cx="619392" cy="619392"/>
          </a:xfrm>
          <a:custGeom>
            <a:avLst/>
            <a:gdLst/>
            <a:ahLst/>
            <a:cxnLst>
              <a:cxn ang="0">
                <a:pos x="178" y="8"/>
              </a:cxn>
              <a:cxn ang="0">
                <a:pos x="162" y="28"/>
              </a:cxn>
              <a:cxn ang="0">
                <a:pos x="122" y="68"/>
              </a:cxn>
              <a:cxn ang="0">
                <a:pos x="66" y="72"/>
              </a:cxn>
              <a:cxn ang="0">
                <a:pos x="20" y="76"/>
              </a:cxn>
              <a:cxn ang="0">
                <a:pos x="2" y="96"/>
              </a:cxn>
              <a:cxn ang="0">
                <a:pos x="0" y="120"/>
              </a:cxn>
              <a:cxn ang="0">
                <a:pos x="14" y="146"/>
              </a:cxn>
              <a:cxn ang="0">
                <a:pos x="32" y="152"/>
              </a:cxn>
              <a:cxn ang="0">
                <a:pos x="48" y="168"/>
              </a:cxn>
              <a:cxn ang="0">
                <a:pos x="52" y="252"/>
              </a:cxn>
              <a:cxn ang="0">
                <a:pos x="96" y="256"/>
              </a:cxn>
              <a:cxn ang="0">
                <a:pos x="112" y="240"/>
              </a:cxn>
              <a:cxn ang="0">
                <a:pos x="108" y="222"/>
              </a:cxn>
              <a:cxn ang="0">
                <a:pos x="104" y="160"/>
              </a:cxn>
              <a:cxn ang="0">
                <a:pos x="106" y="156"/>
              </a:cxn>
              <a:cxn ang="0">
                <a:pos x="108" y="154"/>
              </a:cxn>
              <a:cxn ang="0">
                <a:pos x="108" y="154"/>
              </a:cxn>
              <a:cxn ang="0">
                <a:pos x="124" y="156"/>
              </a:cxn>
              <a:cxn ang="0">
                <a:pos x="162" y="196"/>
              </a:cxn>
              <a:cxn ang="0">
                <a:pos x="188" y="222"/>
              </a:cxn>
              <a:cxn ang="0">
                <a:pos x="212" y="222"/>
              </a:cxn>
              <a:cxn ang="0">
                <a:pos x="248" y="172"/>
              </a:cxn>
              <a:cxn ang="0">
                <a:pos x="256" y="112"/>
              </a:cxn>
              <a:cxn ang="0">
                <a:pos x="242" y="36"/>
              </a:cxn>
              <a:cxn ang="0">
                <a:pos x="206" y="0"/>
              </a:cxn>
              <a:cxn ang="0">
                <a:pos x="162" y="88"/>
              </a:cxn>
              <a:cxn ang="0">
                <a:pos x="196" y="96"/>
              </a:cxn>
              <a:cxn ang="0">
                <a:pos x="198" y="122"/>
              </a:cxn>
              <a:cxn ang="0">
                <a:pos x="162" y="136"/>
              </a:cxn>
              <a:cxn ang="0">
                <a:pos x="16" y="112"/>
              </a:cxn>
              <a:cxn ang="0">
                <a:pos x="32" y="88"/>
              </a:cxn>
              <a:cxn ang="0">
                <a:pos x="80" y="112"/>
              </a:cxn>
              <a:cxn ang="0">
                <a:pos x="32" y="136"/>
              </a:cxn>
              <a:cxn ang="0">
                <a:pos x="18" y="122"/>
              </a:cxn>
              <a:cxn ang="0">
                <a:pos x="64" y="168"/>
              </a:cxn>
              <a:cxn ang="0">
                <a:pos x="66" y="152"/>
              </a:cxn>
              <a:cxn ang="0">
                <a:pos x="88" y="160"/>
              </a:cxn>
              <a:cxn ang="0">
                <a:pos x="90" y="226"/>
              </a:cxn>
              <a:cxn ang="0">
                <a:pos x="96" y="240"/>
              </a:cxn>
              <a:cxn ang="0">
                <a:pos x="104" y="136"/>
              </a:cxn>
              <a:cxn ang="0">
                <a:pos x="88" y="112"/>
              </a:cxn>
              <a:cxn ang="0">
                <a:pos x="98" y="90"/>
              </a:cxn>
              <a:cxn ang="0">
                <a:pos x="116" y="86"/>
              </a:cxn>
              <a:cxn ang="0">
                <a:pos x="148" y="72"/>
              </a:cxn>
              <a:cxn ang="0">
                <a:pos x="144" y="132"/>
              </a:cxn>
              <a:cxn ang="0">
                <a:pos x="128" y="140"/>
              </a:cxn>
              <a:cxn ang="0">
                <a:pos x="200" y="208"/>
              </a:cxn>
              <a:cxn ang="0">
                <a:pos x="178" y="192"/>
              </a:cxn>
              <a:cxn ang="0">
                <a:pos x="184" y="152"/>
              </a:cxn>
              <a:cxn ang="0">
                <a:pos x="206" y="140"/>
              </a:cxn>
              <a:cxn ang="0">
                <a:pos x="216" y="112"/>
              </a:cxn>
              <a:cxn ang="0">
                <a:pos x="210" y="90"/>
              </a:cxn>
              <a:cxn ang="0">
                <a:pos x="190" y="72"/>
              </a:cxn>
              <a:cxn ang="0">
                <a:pos x="170" y="50"/>
              </a:cxn>
              <a:cxn ang="0">
                <a:pos x="194" y="18"/>
              </a:cxn>
              <a:cxn ang="0">
                <a:pos x="216" y="24"/>
              </a:cxn>
              <a:cxn ang="0">
                <a:pos x="236" y="74"/>
              </a:cxn>
              <a:cxn ang="0">
                <a:pos x="240" y="132"/>
              </a:cxn>
              <a:cxn ang="0">
                <a:pos x="222" y="192"/>
              </a:cxn>
            </a:cxnLst>
            <a:rect l="0" t="0" r="r" b="b"/>
            <a:pathLst>
              <a:path w="256" h="256">
                <a:moveTo>
                  <a:pt x="200" y="0"/>
                </a:moveTo>
                <a:lnTo>
                  <a:pt x="200" y="0"/>
                </a:lnTo>
                <a:lnTo>
                  <a:pt x="188" y="2"/>
                </a:lnTo>
                <a:lnTo>
                  <a:pt x="178" y="8"/>
                </a:lnTo>
                <a:lnTo>
                  <a:pt x="170" y="16"/>
                </a:lnTo>
                <a:lnTo>
                  <a:pt x="162" y="28"/>
                </a:lnTo>
                <a:lnTo>
                  <a:pt x="162" y="28"/>
                </a:lnTo>
                <a:lnTo>
                  <a:pt x="162" y="28"/>
                </a:lnTo>
                <a:lnTo>
                  <a:pt x="150" y="46"/>
                </a:lnTo>
                <a:lnTo>
                  <a:pt x="136" y="60"/>
                </a:lnTo>
                <a:lnTo>
                  <a:pt x="130" y="66"/>
                </a:lnTo>
                <a:lnTo>
                  <a:pt x="122" y="68"/>
                </a:lnTo>
                <a:lnTo>
                  <a:pt x="114" y="72"/>
                </a:lnTo>
                <a:lnTo>
                  <a:pt x="106" y="72"/>
                </a:lnTo>
                <a:lnTo>
                  <a:pt x="100" y="72"/>
                </a:lnTo>
                <a:lnTo>
                  <a:pt x="66" y="72"/>
                </a:lnTo>
                <a:lnTo>
                  <a:pt x="32" y="72"/>
                </a:lnTo>
                <a:lnTo>
                  <a:pt x="32" y="72"/>
                </a:lnTo>
                <a:lnTo>
                  <a:pt x="26" y="72"/>
                </a:lnTo>
                <a:lnTo>
                  <a:pt x="20" y="76"/>
                </a:lnTo>
                <a:lnTo>
                  <a:pt x="14" y="78"/>
                </a:lnTo>
                <a:lnTo>
                  <a:pt x="10" y="84"/>
                </a:lnTo>
                <a:lnTo>
                  <a:pt x="6" y="90"/>
                </a:lnTo>
                <a:lnTo>
                  <a:pt x="2" y="96"/>
                </a:lnTo>
                <a:lnTo>
                  <a:pt x="0" y="104"/>
                </a:lnTo>
                <a:lnTo>
                  <a:pt x="0" y="112"/>
                </a:lnTo>
                <a:lnTo>
                  <a:pt x="0" y="112"/>
                </a:lnTo>
                <a:lnTo>
                  <a:pt x="0" y="120"/>
                </a:lnTo>
                <a:lnTo>
                  <a:pt x="2" y="128"/>
                </a:lnTo>
                <a:lnTo>
                  <a:pt x="6" y="134"/>
                </a:lnTo>
                <a:lnTo>
                  <a:pt x="10" y="140"/>
                </a:lnTo>
                <a:lnTo>
                  <a:pt x="14" y="146"/>
                </a:lnTo>
                <a:lnTo>
                  <a:pt x="20" y="148"/>
                </a:lnTo>
                <a:lnTo>
                  <a:pt x="26" y="152"/>
                </a:lnTo>
                <a:lnTo>
                  <a:pt x="32" y="152"/>
                </a:lnTo>
                <a:lnTo>
                  <a:pt x="32" y="152"/>
                </a:lnTo>
                <a:lnTo>
                  <a:pt x="38" y="154"/>
                </a:lnTo>
                <a:lnTo>
                  <a:pt x="44" y="156"/>
                </a:lnTo>
                <a:lnTo>
                  <a:pt x="46" y="162"/>
                </a:lnTo>
                <a:lnTo>
                  <a:pt x="48" y="168"/>
                </a:lnTo>
                <a:lnTo>
                  <a:pt x="48" y="240"/>
                </a:lnTo>
                <a:lnTo>
                  <a:pt x="48" y="240"/>
                </a:lnTo>
                <a:lnTo>
                  <a:pt x="50" y="246"/>
                </a:lnTo>
                <a:lnTo>
                  <a:pt x="52" y="252"/>
                </a:lnTo>
                <a:lnTo>
                  <a:pt x="58" y="254"/>
                </a:lnTo>
                <a:lnTo>
                  <a:pt x="64" y="256"/>
                </a:lnTo>
                <a:lnTo>
                  <a:pt x="96" y="256"/>
                </a:lnTo>
                <a:lnTo>
                  <a:pt x="96" y="256"/>
                </a:lnTo>
                <a:lnTo>
                  <a:pt x="102" y="254"/>
                </a:lnTo>
                <a:lnTo>
                  <a:pt x="108" y="252"/>
                </a:lnTo>
                <a:lnTo>
                  <a:pt x="110" y="246"/>
                </a:lnTo>
                <a:lnTo>
                  <a:pt x="112" y="240"/>
                </a:lnTo>
                <a:lnTo>
                  <a:pt x="112" y="232"/>
                </a:lnTo>
                <a:lnTo>
                  <a:pt x="112" y="232"/>
                </a:lnTo>
                <a:lnTo>
                  <a:pt x="110" y="226"/>
                </a:lnTo>
                <a:lnTo>
                  <a:pt x="108" y="222"/>
                </a:lnTo>
                <a:lnTo>
                  <a:pt x="106" y="220"/>
                </a:lnTo>
                <a:lnTo>
                  <a:pt x="104" y="216"/>
                </a:lnTo>
                <a:lnTo>
                  <a:pt x="104" y="160"/>
                </a:lnTo>
                <a:lnTo>
                  <a:pt x="104" y="160"/>
                </a:lnTo>
                <a:lnTo>
                  <a:pt x="104" y="160"/>
                </a:lnTo>
                <a:lnTo>
                  <a:pt x="104" y="160"/>
                </a:lnTo>
                <a:lnTo>
                  <a:pt x="106" y="156"/>
                </a:lnTo>
                <a:lnTo>
                  <a:pt x="106" y="156"/>
                </a:lnTo>
                <a:lnTo>
                  <a:pt x="106" y="156"/>
                </a:lnTo>
                <a:lnTo>
                  <a:pt x="106" y="156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10" y="152"/>
                </a:lnTo>
                <a:lnTo>
                  <a:pt x="110" y="152"/>
                </a:lnTo>
                <a:lnTo>
                  <a:pt x="118" y="154"/>
                </a:lnTo>
                <a:lnTo>
                  <a:pt x="124" y="156"/>
                </a:lnTo>
                <a:lnTo>
                  <a:pt x="138" y="166"/>
                </a:lnTo>
                <a:lnTo>
                  <a:pt x="150" y="178"/>
                </a:lnTo>
                <a:lnTo>
                  <a:pt x="162" y="196"/>
                </a:lnTo>
                <a:lnTo>
                  <a:pt x="162" y="196"/>
                </a:lnTo>
                <a:lnTo>
                  <a:pt x="162" y="196"/>
                </a:lnTo>
                <a:lnTo>
                  <a:pt x="170" y="208"/>
                </a:lnTo>
                <a:lnTo>
                  <a:pt x="178" y="216"/>
                </a:lnTo>
                <a:lnTo>
                  <a:pt x="188" y="222"/>
                </a:lnTo>
                <a:lnTo>
                  <a:pt x="200" y="224"/>
                </a:lnTo>
                <a:lnTo>
                  <a:pt x="200" y="224"/>
                </a:lnTo>
                <a:lnTo>
                  <a:pt x="206" y="224"/>
                </a:lnTo>
                <a:lnTo>
                  <a:pt x="212" y="222"/>
                </a:lnTo>
                <a:lnTo>
                  <a:pt x="224" y="214"/>
                </a:lnTo>
                <a:lnTo>
                  <a:pt x="234" y="204"/>
                </a:lnTo>
                <a:lnTo>
                  <a:pt x="242" y="188"/>
                </a:lnTo>
                <a:lnTo>
                  <a:pt x="248" y="172"/>
                </a:lnTo>
                <a:lnTo>
                  <a:pt x="252" y="152"/>
                </a:lnTo>
                <a:lnTo>
                  <a:pt x="256" y="132"/>
                </a:lnTo>
                <a:lnTo>
                  <a:pt x="256" y="112"/>
                </a:lnTo>
                <a:lnTo>
                  <a:pt x="256" y="112"/>
                </a:lnTo>
                <a:lnTo>
                  <a:pt x="256" y="92"/>
                </a:lnTo>
                <a:lnTo>
                  <a:pt x="252" y="72"/>
                </a:lnTo>
                <a:lnTo>
                  <a:pt x="248" y="52"/>
                </a:lnTo>
                <a:lnTo>
                  <a:pt x="242" y="36"/>
                </a:lnTo>
                <a:lnTo>
                  <a:pt x="234" y="20"/>
                </a:lnTo>
                <a:lnTo>
                  <a:pt x="224" y="10"/>
                </a:lnTo>
                <a:lnTo>
                  <a:pt x="212" y="2"/>
                </a:lnTo>
                <a:lnTo>
                  <a:pt x="206" y="0"/>
                </a:lnTo>
                <a:lnTo>
                  <a:pt x="200" y="0"/>
                </a:lnTo>
                <a:close/>
                <a:moveTo>
                  <a:pt x="160" y="112"/>
                </a:moveTo>
                <a:lnTo>
                  <a:pt x="160" y="112"/>
                </a:lnTo>
                <a:lnTo>
                  <a:pt x="162" y="88"/>
                </a:lnTo>
                <a:lnTo>
                  <a:pt x="184" y="88"/>
                </a:lnTo>
                <a:lnTo>
                  <a:pt x="184" y="88"/>
                </a:lnTo>
                <a:lnTo>
                  <a:pt x="190" y="90"/>
                </a:lnTo>
                <a:lnTo>
                  <a:pt x="196" y="96"/>
                </a:lnTo>
                <a:lnTo>
                  <a:pt x="198" y="102"/>
                </a:lnTo>
                <a:lnTo>
                  <a:pt x="200" y="112"/>
                </a:lnTo>
                <a:lnTo>
                  <a:pt x="200" y="112"/>
                </a:lnTo>
                <a:lnTo>
                  <a:pt x="198" y="122"/>
                </a:lnTo>
                <a:lnTo>
                  <a:pt x="196" y="128"/>
                </a:lnTo>
                <a:lnTo>
                  <a:pt x="190" y="134"/>
                </a:lnTo>
                <a:lnTo>
                  <a:pt x="184" y="136"/>
                </a:lnTo>
                <a:lnTo>
                  <a:pt x="162" y="136"/>
                </a:lnTo>
                <a:lnTo>
                  <a:pt x="162" y="136"/>
                </a:lnTo>
                <a:lnTo>
                  <a:pt x="160" y="112"/>
                </a:lnTo>
                <a:close/>
                <a:moveTo>
                  <a:pt x="16" y="112"/>
                </a:moveTo>
                <a:lnTo>
                  <a:pt x="16" y="112"/>
                </a:lnTo>
                <a:lnTo>
                  <a:pt x="18" y="102"/>
                </a:lnTo>
                <a:lnTo>
                  <a:pt x="20" y="96"/>
                </a:lnTo>
                <a:lnTo>
                  <a:pt x="26" y="90"/>
                </a:lnTo>
                <a:lnTo>
                  <a:pt x="32" y="88"/>
                </a:lnTo>
                <a:lnTo>
                  <a:pt x="88" y="88"/>
                </a:lnTo>
                <a:lnTo>
                  <a:pt x="88" y="88"/>
                </a:lnTo>
                <a:lnTo>
                  <a:pt x="82" y="98"/>
                </a:lnTo>
                <a:lnTo>
                  <a:pt x="80" y="112"/>
                </a:lnTo>
                <a:lnTo>
                  <a:pt x="80" y="112"/>
                </a:lnTo>
                <a:lnTo>
                  <a:pt x="82" y="126"/>
                </a:lnTo>
                <a:lnTo>
                  <a:pt x="88" y="136"/>
                </a:lnTo>
                <a:lnTo>
                  <a:pt x="32" y="136"/>
                </a:lnTo>
                <a:lnTo>
                  <a:pt x="32" y="136"/>
                </a:lnTo>
                <a:lnTo>
                  <a:pt x="26" y="134"/>
                </a:lnTo>
                <a:lnTo>
                  <a:pt x="20" y="128"/>
                </a:lnTo>
                <a:lnTo>
                  <a:pt x="18" y="122"/>
                </a:lnTo>
                <a:lnTo>
                  <a:pt x="16" y="112"/>
                </a:lnTo>
                <a:close/>
                <a:moveTo>
                  <a:pt x="96" y="240"/>
                </a:moveTo>
                <a:lnTo>
                  <a:pt x="64" y="240"/>
                </a:lnTo>
                <a:lnTo>
                  <a:pt x="64" y="168"/>
                </a:lnTo>
                <a:lnTo>
                  <a:pt x="64" y="168"/>
                </a:lnTo>
                <a:lnTo>
                  <a:pt x="62" y="160"/>
                </a:lnTo>
                <a:lnTo>
                  <a:pt x="60" y="152"/>
                </a:lnTo>
                <a:lnTo>
                  <a:pt x="66" y="152"/>
                </a:lnTo>
                <a:lnTo>
                  <a:pt x="66" y="152"/>
                </a:lnTo>
                <a:lnTo>
                  <a:pt x="90" y="152"/>
                </a:lnTo>
                <a:lnTo>
                  <a:pt x="90" y="152"/>
                </a:lnTo>
                <a:lnTo>
                  <a:pt x="88" y="160"/>
                </a:lnTo>
                <a:lnTo>
                  <a:pt x="88" y="216"/>
                </a:lnTo>
                <a:lnTo>
                  <a:pt x="88" y="216"/>
                </a:lnTo>
                <a:lnTo>
                  <a:pt x="88" y="222"/>
                </a:lnTo>
                <a:lnTo>
                  <a:pt x="90" y="226"/>
                </a:lnTo>
                <a:lnTo>
                  <a:pt x="94" y="232"/>
                </a:lnTo>
                <a:lnTo>
                  <a:pt x="94" y="232"/>
                </a:lnTo>
                <a:lnTo>
                  <a:pt x="96" y="234"/>
                </a:lnTo>
                <a:lnTo>
                  <a:pt x="96" y="240"/>
                </a:lnTo>
                <a:close/>
                <a:moveTo>
                  <a:pt x="106" y="136"/>
                </a:moveTo>
                <a:lnTo>
                  <a:pt x="104" y="136"/>
                </a:lnTo>
                <a:lnTo>
                  <a:pt x="104" y="136"/>
                </a:lnTo>
                <a:lnTo>
                  <a:pt x="104" y="136"/>
                </a:lnTo>
                <a:lnTo>
                  <a:pt x="98" y="134"/>
                </a:lnTo>
                <a:lnTo>
                  <a:pt x="92" y="128"/>
                </a:lnTo>
                <a:lnTo>
                  <a:pt x="90" y="122"/>
                </a:lnTo>
                <a:lnTo>
                  <a:pt x="88" y="112"/>
                </a:lnTo>
                <a:lnTo>
                  <a:pt x="88" y="112"/>
                </a:lnTo>
                <a:lnTo>
                  <a:pt x="90" y="102"/>
                </a:lnTo>
                <a:lnTo>
                  <a:pt x="92" y="96"/>
                </a:lnTo>
                <a:lnTo>
                  <a:pt x="98" y="90"/>
                </a:lnTo>
                <a:lnTo>
                  <a:pt x="104" y="88"/>
                </a:lnTo>
                <a:lnTo>
                  <a:pt x="106" y="88"/>
                </a:lnTo>
                <a:lnTo>
                  <a:pt x="106" y="88"/>
                </a:lnTo>
                <a:lnTo>
                  <a:pt x="116" y="86"/>
                </a:lnTo>
                <a:lnTo>
                  <a:pt x="128" y="84"/>
                </a:lnTo>
                <a:lnTo>
                  <a:pt x="138" y="78"/>
                </a:lnTo>
                <a:lnTo>
                  <a:pt x="148" y="72"/>
                </a:lnTo>
                <a:lnTo>
                  <a:pt x="148" y="72"/>
                </a:lnTo>
                <a:lnTo>
                  <a:pt x="144" y="92"/>
                </a:lnTo>
                <a:lnTo>
                  <a:pt x="144" y="112"/>
                </a:lnTo>
                <a:lnTo>
                  <a:pt x="144" y="112"/>
                </a:lnTo>
                <a:lnTo>
                  <a:pt x="144" y="132"/>
                </a:lnTo>
                <a:lnTo>
                  <a:pt x="148" y="152"/>
                </a:lnTo>
                <a:lnTo>
                  <a:pt x="148" y="152"/>
                </a:lnTo>
                <a:lnTo>
                  <a:pt x="138" y="146"/>
                </a:lnTo>
                <a:lnTo>
                  <a:pt x="128" y="140"/>
                </a:lnTo>
                <a:lnTo>
                  <a:pt x="116" y="138"/>
                </a:lnTo>
                <a:lnTo>
                  <a:pt x="106" y="136"/>
                </a:lnTo>
                <a:close/>
                <a:moveTo>
                  <a:pt x="200" y="208"/>
                </a:moveTo>
                <a:lnTo>
                  <a:pt x="200" y="208"/>
                </a:lnTo>
                <a:lnTo>
                  <a:pt x="194" y="206"/>
                </a:lnTo>
                <a:lnTo>
                  <a:pt x="188" y="204"/>
                </a:lnTo>
                <a:lnTo>
                  <a:pt x="184" y="198"/>
                </a:lnTo>
                <a:lnTo>
                  <a:pt x="178" y="192"/>
                </a:lnTo>
                <a:lnTo>
                  <a:pt x="170" y="174"/>
                </a:lnTo>
                <a:lnTo>
                  <a:pt x="164" y="152"/>
                </a:lnTo>
                <a:lnTo>
                  <a:pt x="184" y="152"/>
                </a:lnTo>
                <a:lnTo>
                  <a:pt x="184" y="152"/>
                </a:lnTo>
                <a:lnTo>
                  <a:pt x="190" y="152"/>
                </a:lnTo>
                <a:lnTo>
                  <a:pt x="196" y="148"/>
                </a:lnTo>
                <a:lnTo>
                  <a:pt x="202" y="146"/>
                </a:lnTo>
                <a:lnTo>
                  <a:pt x="206" y="140"/>
                </a:lnTo>
                <a:lnTo>
                  <a:pt x="210" y="134"/>
                </a:lnTo>
                <a:lnTo>
                  <a:pt x="214" y="128"/>
                </a:lnTo>
                <a:lnTo>
                  <a:pt x="216" y="120"/>
                </a:lnTo>
                <a:lnTo>
                  <a:pt x="216" y="112"/>
                </a:lnTo>
                <a:lnTo>
                  <a:pt x="216" y="112"/>
                </a:lnTo>
                <a:lnTo>
                  <a:pt x="216" y="104"/>
                </a:lnTo>
                <a:lnTo>
                  <a:pt x="214" y="96"/>
                </a:lnTo>
                <a:lnTo>
                  <a:pt x="210" y="90"/>
                </a:lnTo>
                <a:lnTo>
                  <a:pt x="206" y="84"/>
                </a:lnTo>
                <a:lnTo>
                  <a:pt x="202" y="78"/>
                </a:lnTo>
                <a:lnTo>
                  <a:pt x="196" y="76"/>
                </a:lnTo>
                <a:lnTo>
                  <a:pt x="190" y="72"/>
                </a:lnTo>
                <a:lnTo>
                  <a:pt x="184" y="72"/>
                </a:lnTo>
                <a:lnTo>
                  <a:pt x="164" y="72"/>
                </a:lnTo>
                <a:lnTo>
                  <a:pt x="164" y="72"/>
                </a:lnTo>
                <a:lnTo>
                  <a:pt x="170" y="50"/>
                </a:lnTo>
                <a:lnTo>
                  <a:pt x="178" y="32"/>
                </a:lnTo>
                <a:lnTo>
                  <a:pt x="184" y="26"/>
                </a:lnTo>
                <a:lnTo>
                  <a:pt x="188" y="20"/>
                </a:lnTo>
                <a:lnTo>
                  <a:pt x="194" y="18"/>
                </a:lnTo>
                <a:lnTo>
                  <a:pt x="200" y="16"/>
                </a:lnTo>
                <a:lnTo>
                  <a:pt x="200" y="16"/>
                </a:lnTo>
                <a:lnTo>
                  <a:pt x="208" y="18"/>
                </a:lnTo>
                <a:lnTo>
                  <a:pt x="216" y="24"/>
                </a:lnTo>
                <a:lnTo>
                  <a:pt x="222" y="32"/>
                </a:lnTo>
                <a:lnTo>
                  <a:pt x="228" y="44"/>
                </a:lnTo>
                <a:lnTo>
                  <a:pt x="234" y="58"/>
                </a:lnTo>
                <a:lnTo>
                  <a:pt x="236" y="74"/>
                </a:lnTo>
                <a:lnTo>
                  <a:pt x="240" y="92"/>
                </a:lnTo>
                <a:lnTo>
                  <a:pt x="240" y="112"/>
                </a:lnTo>
                <a:lnTo>
                  <a:pt x="240" y="112"/>
                </a:lnTo>
                <a:lnTo>
                  <a:pt x="240" y="132"/>
                </a:lnTo>
                <a:lnTo>
                  <a:pt x="236" y="150"/>
                </a:lnTo>
                <a:lnTo>
                  <a:pt x="234" y="166"/>
                </a:lnTo>
                <a:lnTo>
                  <a:pt x="228" y="180"/>
                </a:lnTo>
                <a:lnTo>
                  <a:pt x="222" y="192"/>
                </a:lnTo>
                <a:lnTo>
                  <a:pt x="216" y="200"/>
                </a:lnTo>
                <a:lnTo>
                  <a:pt x="208" y="206"/>
                </a:lnTo>
                <a:lnTo>
                  <a:pt x="200" y="20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604324" y="3324318"/>
            <a:ext cx="619392" cy="619392"/>
            <a:chOff x="3962400" y="1149350"/>
            <a:chExt cx="406400" cy="406400"/>
          </a:xfrm>
          <a:solidFill>
            <a:schemeClr val="bg1"/>
          </a:solidFill>
        </p:grpSpPr>
        <p:sp>
          <p:nvSpPr>
            <p:cNvPr id="20" name="Freeform 240"/>
            <p:cNvSpPr>
              <a:spLocks noEditPoints="1"/>
            </p:cNvSpPr>
            <p:nvPr/>
          </p:nvSpPr>
          <p:spPr bwMode="auto">
            <a:xfrm>
              <a:off x="3962400" y="1149350"/>
              <a:ext cx="406400" cy="406400"/>
            </a:xfrm>
            <a:custGeom>
              <a:avLst/>
              <a:gdLst/>
              <a:ahLst/>
              <a:cxnLst>
                <a:cxn ang="0">
                  <a:pos x="208" y="82"/>
                </a:cxn>
                <a:cxn ang="0">
                  <a:pos x="168" y="54"/>
                </a:cxn>
                <a:cxn ang="0">
                  <a:pos x="160" y="24"/>
                </a:cxn>
                <a:cxn ang="0">
                  <a:pos x="136" y="2"/>
                </a:cxn>
                <a:cxn ang="0">
                  <a:pos x="112" y="6"/>
                </a:cxn>
                <a:cxn ang="0">
                  <a:pos x="102" y="38"/>
                </a:cxn>
                <a:cxn ang="0">
                  <a:pos x="82" y="76"/>
                </a:cxn>
                <a:cxn ang="0">
                  <a:pos x="64" y="86"/>
                </a:cxn>
                <a:cxn ang="0">
                  <a:pos x="24" y="80"/>
                </a:cxn>
                <a:cxn ang="0">
                  <a:pos x="2" y="94"/>
                </a:cxn>
                <a:cxn ang="0">
                  <a:pos x="2" y="242"/>
                </a:cxn>
                <a:cxn ang="0">
                  <a:pos x="48" y="256"/>
                </a:cxn>
                <a:cxn ang="0">
                  <a:pos x="66" y="248"/>
                </a:cxn>
                <a:cxn ang="0">
                  <a:pos x="70" y="242"/>
                </a:cxn>
                <a:cxn ang="0">
                  <a:pos x="72" y="242"/>
                </a:cxn>
                <a:cxn ang="0">
                  <a:pos x="136" y="256"/>
                </a:cxn>
                <a:cxn ang="0">
                  <a:pos x="206" y="256"/>
                </a:cxn>
                <a:cxn ang="0">
                  <a:pos x="224" y="240"/>
                </a:cxn>
                <a:cxn ang="0">
                  <a:pos x="228" y="218"/>
                </a:cxn>
                <a:cxn ang="0">
                  <a:pos x="242" y="198"/>
                </a:cxn>
                <a:cxn ang="0">
                  <a:pos x="242" y="176"/>
                </a:cxn>
                <a:cxn ang="0">
                  <a:pos x="252" y="144"/>
                </a:cxn>
                <a:cxn ang="0">
                  <a:pos x="256" y="116"/>
                </a:cxn>
                <a:cxn ang="0">
                  <a:pos x="256" y="112"/>
                </a:cxn>
                <a:cxn ang="0">
                  <a:pos x="234" y="84"/>
                </a:cxn>
                <a:cxn ang="0">
                  <a:pos x="54" y="238"/>
                </a:cxn>
                <a:cxn ang="0">
                  <a:pos x="24" y="240"/>
                </a:cxn>
                <a:cxn ang="0">
                  <a:pos x="16" y="232"/>
                </a:cxn>
                <a:cxn ang="0">
                  <a:pos x="18" y="98"/>
                </a:cxn>
                <a:cxn ang="0">
                  <a:pos x="48" y="96"/>
                </a:cxn>
                <a:cxn ang="0">
                  <a:pos x="56" y="104"/>
                </a:cxn>
                <a:cxn ang="0">
                  <a:pos x="240" y="120"/>
                </a:cxn>
                <a:cxn ang="0">
                  <a:pos x="208" y="128"/>
                </a:cxn>
                <a:cxn ang="0">
                  <a:pos x="204" y="132"/>
                </a:cxn>
                <a:cxn ang="0">
                  <a:pos x="224" y="136"/>
                </a:cxn>
                <a:cxn ang="0">
                  <a:pos x="236" y="150"/>
                </a:cxn>
                <a:cxn ang="0">
                  <a:pos x="228" y="166"/>
                </a:cxn>
                <a:cxn ang="0">
                  <a:pos x="198" y="170"/>
                </a:cxn>
                <a:cxn ang="0">
                  <a:pos x="200" y="176"/>
                </a:cxn>
                <a:cxn ang="0">
                  <a:pos x="226" y="182"/>
                </a:cxn>
                <a:cxn ang="0">
                  <a:pos x="224" y="198"/>
                </a:cxn>
                <a:cxn ang="0">
                  <a:pos x="192" y="208"/>
                </a:cxn>
                <a:cxn ang="0">
                  <a:pos x="188" y="212"/>
                </a:cxn>
                <a:cxn ang="0">
                  <a:pos x="204" y="216"/>
                </a:cxn>
                <a:cxn ang="0">
                  <a:pos x="212" y="228"/>
                </a:cxn>
                <a:cxn ang="0">
                  <a:pos x="206" y="238"/>
                </a:cxn>
                <a:cxn ang="0">
                  <a:pos x="136" y="240"/>
                </a:cxn>
                <a:cxn ang="0">
                  <a:pos x="70" y="226"/>
                </a:cxn>
                <a:cxn ang="0">
                  <a:pos x="64" y="218"/>
                </a:cxn>
                <a:cxn ang="0">
                  <a:pos x="70" y="100"/>
                </a:cxn>
                <a:cxn ang="0">
                  <a:pos x="84" y="94"/>
                </a:cxn>
                <a:cxn ang="0">
                  <a:pos x="114" y="56"/>
                </a:cxn>
                <a:cxn ang="0">
                  <a:pos x="120" y="24"/>
                </a:cxn>
                <a:cxn ang="0">
                  <a:pos x="128" y="16"/>
                </a:cxn>
                <a:cxn ang="0">
                  <a:pos x="148" y="40"/>
                </a:cxn>
                <a:cxn ang="0">
                  <a:pos x="150" y="74"/>
                </a:cxn>
                <a:cxn ang="0">
                  <a:pos x="226" y="98"/>
                </a:cxn>
                <a:cxn ang="0">
                  <a:pos x="238" y="106"/>
                </a:cxn>
              </a:cxnLst>
              <a:rect l="0" t="0" r="r" b="b"/>
              <a:pathLst>
                <a:path w="256" h="256">
                  <a:moveTo>
                    <a:pt x="234" y="84"/>
                  </a:moveTo>
                  <a:lnTo>
                    <a:pt x="234" y="84"/>
                  </a:lnTo>
                  <a:lnTo>
                    <a:pt x="224" y="82"/>
                  </a:lnTo>
                  <a:lnTo>
                    <a:pt x="208" y="82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8" y="68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66" y="44"/>
                  </a:lnTo>
                  <a:lnTo>
                    <a:pt x="164" y="34"/>
                  </a:lnTo>
                  <a:lnTo>
                    <a:pt x="160" y="24"/>
                  </a:lnTo>
                  <a:lnTo>
                    <a:pt x="154" y="16"/>
                  </a:lnTo>
                  <a:lnTo>
                    <a:pt x="148" y="10"/>
                  </a:lnTo>
                  <a:lnTo>
                    <a:pt x="142" y="4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8" y="2"/>
                  </a:lnTo>
                  <a:lnTo>
                    <a:pt x="112" y="6"/>
                  </a:lnTo>
                  <a:lnTo>
                    <a:pt x="106" y="1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2" y="38"/>
                  </a:lnTo>
                  <a:lnTo>
                    <a:pt x="98" y="54"/>
                  </a:lnTo>
                  <a:lnTo>
                    <a:pt x="94" y="62"/>
                  </a:lnTo>
                  <a:lnTo>
                    <a:pt x="88" y="70"/>
                  </a:lnTo>
                  <a:lnTo>
                    <a:pt x="82" y="76"/>
                  </a:lnTo>
                  <a:lnTo>
                    <a:pt x="72" y="82"/>
                  </a:lnTo>
                  <a:lnTo>
                    <a:pt x="72" y="82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56" y="82"/>
                  </a:lnTo>
                  <a:lnTo>
                    <a:pt x="4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14" y="82"/>
                  </a:lnTo>
                  <a:lnTo>
                    <a:pt x="8" y="88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42"/>
                  </a:lnTo>
                  <a:lnTo>
                    <a:pt x="8" y="248"/>
                  </a:lnTo>
                  <a:lnTo>
                    <a:pt x="14" y="254"/>
                  </a:lnTo>
                  <a:lnTo>
                    <a:pt x="24" y="256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54" y="254"/>
                  </a:lnTo>
                  <a:lnTo>
                    <a:pt x="60" y="252"/>
                  </a:lnTo>
                  <a:lnTo>
                    <a:pt x="66" y="248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104" y="250"/>
                  </a:lnTo>
                  <a:lnTo>
                    <a:pt x="104" y="250"/>
                  </a:lnTo>
                  <a:lnTo>
                    <a:pt x="122" y="254"/>
                  </a:lnTo>
                  <a:lnTo>
                    <a:pt x="136" y="256"/>
                  </a:lnTo>
                  <a:lnTo>
                    <a:pt x="152" y="256"/>
                  </a:lnTo>
                  <a:lnTo>
                    <a:pt x="196" y="256"/>
                  </a:lnTo>
                  <a:lnTo>
                    <a:pt x="196" y="256"/>
                  </a:lnTo>
                  <a:lnTo>
                    <a:pt x="206" y="256"/>
                  </a:lnTo>
                  <a:lnTo>
                    <a:pt x="214" y="252"/>
                  </a:lnTo>
                  <a:lnTo>
                    <a:pt x="220" y="248"/>
                  </a:lnTo>
                  <a:lnTo>
                    <a:pt x="224" y="240"/>
                  </a:lnTo>
                  <a:lnTo>
                    <a:pt x="224" y="240"/>
                  </a:lnTo>
                  <a:lnTo>
                    <a:pt x="228" y="232"/>
                  </a:lnTo>
                  <a:lnTo>
                    <a:pt x="228" y="232"/>
                  </a:lnTo>
                  <a:lnTo>
                    <a:pt x="230" y="226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4" y="212"/>
                  </a:lnTo>
                  <a:lnTo>
                    <a:pt x="238" y="208"/>
                  </a:lnTo>
                  <a:lnTo>
                    <a:pt x="242" y="198"/>
                  </a:lnTo>
                  <a:lnTo>
                    <a:pt x="242" y="198"/>
                  </a:lnTo>
                  <a:lnTo>
                    <a:pt x="244" y="184"/>
                  </a:lnTo>
                  <a:lnTo>
                    <a:pt x="242" y="176"/>
                  </a:lnTo>
                  <a:lnTo>
                    <a:pt x="242" y="176"/>
                  </a:lnTo>
                  <a:lnTo>
                    <a:pt x="248" y="166"/>
                  </a:lnTo>
                  <a:lnTo>
                    <a:pt x="252" y="154"/>
                  </a:lnTo>
                  <a:lnTo>
                    <a:pt x="252" y="154"/>
                  </a:lnTo>
                  <a:lnTo>
                    <a:pt x="252" y="144"/>
                  </a:lnTo>
                  <a:lnTo>
                    <a:pt x="248" y="134"/>
                  </a:lnTo>
                  <a:lnTo>
                    <a:pt x="248" y="134"/>
                  </a:lnTo>
                  <a:lnTo>
                    <a:pt x="254" y="12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2"/>
                  </a:lnTo>
                  <a:lnTo>
                    <a:pt x="256" y="112"/>
                  </a:lnTo>
                  <a:lnTo>
                    <a:pt x="254" y="104"/>
                  </a:lnTo>
                  <a:lnTo>
                    <a:pt x="250" y="96"/>
                  </a:lnTo>
                  <a:lnTo>
                    <a:pt x="244" y="88"/>
                  </a:lnTo>
                  <a:lnTo>
                    <a:pt x="234" y="84"/>
                  </a:lnTo>
                  <a:close/>
                  <a:moveTo>
                    <a:pt x="56" y="232"/>
                  </a:moveTo>
                  <a:lnTo>
                    <a:pt x="56" y="232"/>
                  </a:lnTo>
                  <a:lnTo>
                    <a:pt x="56" y="236"/>
                  </a:lnTo>
                  <a:lnTo>
                    <a:pt x="54" y="238"/>
                  </a:lnTo>
                  <a:lnTo>
                    <a:pt x="52" y="240"/>
                  </a:lnTo>
                  <a:lnTo>
                    <a:pt x="48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0" y="240"/>
                  </a:lnTo>
                  <a:lnTo>
                    <a:pt x="18" y="238"/>
                  </a:lnTo>
                  <a:lnTo>
                    <a:pt x="16" y="236"/>
                  </a:lnTo>
                  <a:lnTo>
                    <a:pt x="16" y="23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8" y="98"/>
                  </a:lnTo>
                  <a:lnTo>
                    <a:pt x="20" y="96"/>
                  </a:lnTo>
                  <a:lnTo>
                    <a:pt x="24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4" y="98"/>
                  </a:lnTo>
                  <a:lnTo>
                    <a:pt x="56" y="100"/>
                  </a:lnTo>
                  <a:lnTo>
                    <a:pt x="56" y="104"/>
                  </a:lnTo>
                  <a:lnTo>
                    <a:pt x="56" y="232"/>
                  </a:lnTo>
                  <a:close/>
                  <a:moveTo>
                    <a:pt x="240" y="116"/>
                  </a:moveTo>
                  <a:lnTo>
                    <a:pt x="240" y="116"/>
                  </a:lnTo>
                  <a:lnTo>
                    <a:pt x="240" y="120"/>
                  </a:lnTo>
                  <a:lnTo>
                    <a:pt x="238" y="124"/>
                  </a:lnTo>
                  <a:lnTo>
                    <a:pt x="232" y="126"/>
                  </a:lnTo>
                  <a:lnTo>
                    <a:pt x="224" y="128"/>
                  </a:lnTo>
                  <a:lnTo>
                    <a:pt x="208" y="128"/>
                  </a:lnTo>
                  <a:lnTo>
                    <a:pt x="208" y="128"/>
                  </a:lnTo>
                  <a:lnTo>
                    <a:pt x="206" y="130"/>
                  </a:lnTo>
                  <a:lnTo>
                    <a:pt x="204" y="132"/>
                  </a:lnTo>
                  <a:lnTo>
                    <a:pt x="204" y="132"/>
                  </a:lnTo>
                  <a:lnTo>
                    <a:pt x="206" y="134"/>
                  </a:lnTo>
                  <a:lnTo>
                    <a:pt x="208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30" y="138"/>
                  </a:lnTo>
                  <a:lnTo>
                    <a:pt x="234" y="142"/>
                  </a:lnTo>
                  <a:lnTo>
                    <a:pt x="236" y="146"/>
                  </a:lnTo>
                  <a:lnTo>
                    <a:pt x="236" y="150"/>
                  </a:lnTo>
                  <a:lnTo>
                    <a:pt x="236" y="150"/>
                  </a:lnTo>
                  <a:lnTo>
                    <a:pt x="236" y="156"/>
                  </a:lnTo>
                  <a:lnTo>
                    <a:pt x="232" y="162"/>
                  </a:lnTo>
                  <a:lnTo>
                    <a:pt x="228" y="166"/>
                  </a:lnTo>
                  <a:lnTo>
                    <a:pt x="220" y="168"/>
                  </a:lnTo>
                  <a:lnTo>
                    <a:pt x="200" y="168"/>
                  </a:lnTo>
                  <a:lnTo>
                    <a:pt x="200" y="168"/>
                  </a:lnTo>
                  <a:lnTo>
                    <a:pt x="198" y="170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198" y="174"/>
                  </a:lnTo>
                  <a:lnTo>
                    <a:pt x="200" y="176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8"/>
                  </a:lnTo>
                  <a:lnTo>
                    <a:pt x="226" y="182"/>
                  </a:lnTo>
                  <a:lnTo>
                    <a:pt x="228" y="188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4" y="198"/>
                  </a:lnTo>
                  <a:lnTo>
                    <a:pt x="220" y="204"/>
                  </a:lnTo>
                  <a:lnTo>
                    <a:pt x="216" y="206"/>
                  </a:lnTo>
                  <a:lnTo>
                    <a:pt x="206" y="208"/>
                  </a:lnTo>
                  <a:lnTo>
                    <a:pt x="192" y="208"/>
                  </a:lnTo>
                  <a:lnTo>
                    <a:pt x="192" y="208"/>
                  </a:lnTo>
                  <a:lnTo>
                    <a:pt x="190" y="210"/>
                  </a:lnTo>
                  <a:lnTo>
                    <a:pt x="188" y="212"/>
                  </a:lnTo>
                  <a:lnTo>
                    <a:pt x="188" y="212"/>
                  </a:lnTo>
                  <a:lnTo>
                    <a:pt x="190" y="214"/>
                  </a:lnTo>
                  <a:lnTo>
                    <a:pt x="192" y="216"/>
                  </a:lnTo>
                  <a:lnTo>
                    <a:pt x="204" y="216"/>
                  </a:lnTo>
                  <a:lnTo>
                    <a:pt x="204" y="216"/>
                  </a:lnTo>
                  <a:lnTo>
                    <a:pt x="210" y="218"/>
                  </a:lnTo>
                  <a:lnTo>
                    <a:pt x="212" y="220"/>
                  </a:lnTo>
                  <a:lnTo>
                    <a:pt x="214" y="224"/>
                  </a:lnTo>
                  <a:lnTo>
                    <a:pt x="212" y="228"/>
                  </a:lnTo>
                  <a:lnTo>
                    <a:pt x="212" y="228"/>
                  </a:lnTo>
                  <a:lnTo>
                    <a:pt x="210" y="234"/>
                  </a:lnTo>
                  <a:lnTo>
                    <a:pt x="210" y="234"/>
                  </a:lnTo>
                  <a:lnTo>
                    <a:pt x="206" y="238"/>
                  </a:lnTo>
                  <a:lnTo>
                    <a:pt x="196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36" y="240"/>
                  </a:lnTo>
                  <a:lnTo>
                    <a:pt x="122" y="238"/>
                  </a:lnTo>
                  <a:lnTo>
                    <a:pt x="108" y="234"/>
                  </a:lnTo>
                  <a:lnTo>
                    <a:pt x="108" y="234"/>
                  </a:lnTo>
                  <a:lnTo>
                    <a:pt x="70" y="226"/>
                  </a:lnTo>
                  <a:lnTo>
                    <a:pt x="70" y="226"/>
                  </a:lnTo>
                  <a:lnTo>
                    <a:pt x="68" y="224"/>
                  </a:lnTo>
                  <a:lnTo>
                    <a:pt x="66" y="222"/>
                  </a:lnTo>
                  <a:lnTo>
                    <a:pt x="64" y="21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6" y="104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84" y="94"/>
                  </a:lnTo>
                  <a:lnTo>
                    <a:pt x="94" y="86"/>
                  </a:lnTo>
                  <a:lnTo>
                    <a:pt x="104" y="76"/>
                  </a:lnTo>
                  <a:lnTo>
                    <a:pt x="110" y="66"/>
                  </a:lnTo>
                  <a:lnTo>
                    <a:pt x="114" y="56"/>
                  </a:lnTo>
                  <a:lnTo>
                    <a:pt x="118" y="46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2" y="18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8"/>
                  </a:lnTo>
                  <a:lnTo>
                    <a:pt x="142" y="28"/>
                  </a:lnTo>
                  <a:lnTo>
                    <a:pt x="148" y="40"/>
                  </a:lnTo>
                  <a:lnTo>
                    <a:pt x="150" y="46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0" y="74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214" y="96"/>
                  </a:lnTo>
                  <a:lnTo>
                    <a:pt x="226" y="98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36" y="102"/>
                  </a:lnTo>
                  <a:lnTo>
                    <a:pt x="238" y="106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" name="Freeform 244"/>
            <p:cNvSpPr>
              <a:spLocks noEditPoints="1"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6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" name="Freeform 245"/>
            <p:cNvSpPr>
              <a:spLocks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" name="Freeform 246"/>
            <p:cNvSpPr>
              <a:spLocks/>
            </p:cNvSpPr>
            <p:nvPr/>
          </p:nvSpPr>
          <p:spPr bwMode="auto">
            <a:xfrm>
              <a:off x="4013200" y="1492250"/>
              <a:ext cx="12700" cy="127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2436592" y="3324316"/>
            <a:ext cx="425834" cy="619395"/>
            <a:chOff x="4838700" y="2774950"/>
            <a:chExt cx="279400" cy="406400"/>
          </a:xfrm>
          <a:solidFill>
            <a:schemeClr val="bg1"/>
          </a:solidFill>
        </p:grpSpPr>
        <p:sp>
          <p:nvSpPr>
            <p:cNvPr id="2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5814011" y="3324318"/>
            <a:ext cx="619392" cy="619392"/>
            <a:chOff x="5588000" y="1962150"/>
            <a:chExt cx="406400" cy="406400"/>
          </a:xfrm>
          <a:solidFill>
            <a:schemeClr val="bg1"/>
          </a:solidFill>
        </p:grpSpPr>
        <p:sp>
          <p:nvSpPr>
            <p:cNvPr id="30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1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2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33" name="Freeform 52"/>
          <p:cNvSpPr>
            <a:spLocks noEditPoints="1"/>
          </p:cNvSpPr>
          <p:nvPr userDrawn="1"/>
        </p:nvSpPr>
        <p:spPr bwMode="auto">
          <a:xfrm>
            <a:off x="4086837" y="3324318"/>
            <a:ext cx="619392" cy="619392"/>
          </a:xfrm>
          <a:custGeom>
            <a:avLst/>
            <a:gdLst/>
            <a:ahLst/>
            <a:cxnLst>
              <a:cxn ang="0">
                <a:pos x="224" y="12"/>
              </a:cxn>
              <a:cxn ang="0">
                <a:pos x="188" y="0"/>
              </a:cxn>
              <a:cxn ang="0">
                <a:pos x="168" y="4"/>
              </a:cxn>
              <a:cxn ang="0">
                <a:pos x="112" y="54"/>
              </a:cxn>
              <a:cxn ang="0">
                <a:pos x="110" y="54"/>
              </a:cxn>
              <a:cxn ang="0">
                <a:pos x="28" y="138"/>
              </a:cxn>
              <a:cxn ang="0">
                <a:pos x="20" y="152"/>
              </a:cxn>
              <a:cxn ang="0">
                <a:pos x="0" y="228"/>
              </a:cxn>
              <a:cxn ang="0">
                <a:pos x="8" y="248"/>
              </a:cxn>
              <a:cxn ang="0">
                <a:pos x="28" y="256"/>
              </a:cxn>
              <a:cxn ang="0">
                <a:pos x="106" y="236"/>
              </a:cxn>
              <a:cxn ang="0">
                <a:pos x="240" y="106"/>
              </a:cxn>
              <a:cxn ang="0">
                <a:pos x="252" y="86"/>
              </a:cxn>
              <a:cxn ang="0">
                <a:pos x="254" y="52"/>
              </a:cxn>
              <a:cxn ang="0">
                <a:pos x="236" y="20"/>
              </a:cxn>
              <a:cxn ang="0">
                <a:pos x="126" y="180"/>
              </a:cxn>
              <a:cxn ang="0">
                <a:pos x="198" y="94"/>
              </a:cxn>
              <a:cxn ang="0">
                <a:pos x="196" y="126"/>
              </a:cxn>
              <a:cxn ang="0">
                <a:pos x="190" y="134"/>
              </a:cxn>
              <a:cxn ang="0">
                <a:pos x="128" y="196"/>
              </a:cxn>
              <a:cxn ang="0">
                <a:pos x="118" y="162"/>
              </a:cxn>
              <a:cxn ang="0">
                <a:pos x="100" y="142"/>
              </a:cxn>
              <a:cxn ang="0">
                <a:pos x="168" y="60"/>
              </a:cxn>
              <a:cxn ang="0">
                <a:pos x="184" y="72"/>
              </a:cxn>
              <a:cxn ang="0">
                <a:pos x="118" y="162"/>
              </a:cxn>
              <a:cxn ang="0">
                <a:pos x="72" y="130"/>
              </a:cxn>
              <a:cxn ang="0">
                <a:pos x="122" y="66"/>
              </a:cxn>
              <a:cxn ang="0">
                <a:pos x="150" y="56"/>
              </a:cxn>
              <a:cxn ang="0">
                <a:pos x="34" y="238"/>
              </a:cxn>
              <a:cxn ang="0">
                <a:pos x="28" y="240"/>
              </a:cxn>
              <a:cxn ang="0">
                <a:pos x="16" y="232"/>
              </a:cxn>
              <a:cxn ang="0">
                <a:pos x="16" y="224"/>
              </a:cxn>
              <a:cxn ang="0">
                <a:pos x="32" y="194"/>
              </a:cxn>
              <a:cxn ang="0">
                <a:pos x="52" y="204"/>
              </a:cxn>
              <a:cxn ang="0">
                <a:pos x="60" y="218"/>
              </a:cxn>
              <a:cxn ang="0">
                <a:pos x="34" y="238"/>
              </a:cxn>
              <a:cxn ang="0">
                <a:pos x="70" y="222"/>
              </a:cxn>
              <a:cxn ang="0">
                <a:pos x="58" y="198"/>
              </a:cxn>
              <a:cxn ang="0">
                <a:pos x="44" y="188"/>
              </a:cxn>
              <a:cxn ang="0">
                <a:pos x="36" y="156"/>
              </a:cxn>
              <a:cxn ang="0">
                <a:pos x="38" y="150"/>
              </a:cxn>
              <a:cxn ang="0">
                <a:pos x="60" y="144"/>
              </a:cxn>
              <a:cxn ang="0">
                <a:pos x="82" y="150"/>
              </a:cxn>
              <a:cxn ang="0">
                <a:pos x="96" y="160"/>
              </a:cxn>
              <a:cxn ang="0">
                <a:pos x="110" y="182"/>
              </a:cxn>
              <a:cxn ang="0">
                <a:pos x="110" y="206"/>
              </a:cxn>
              <a:cxn ang="0">
                <a:pos x="104" y="220"/>
              </a:cxn>
              <a:cxn ang="0">
                <a:pos x="230" y="94"/>
              </a:cxn>
              <a:cxn ang="0">
                <a:pos x="216" y="102"/>
              </a:cxn>
              <a:cxn ang="0">
                <a:pos x="210" y="80"/>
              </a:cxn>
              <a:cxn ang="0">
                <a:pos x="196" y="60"/>
              </a:cxn>
              <a:cxn ang="0">
                <a:pos x="162" y="42"/>
              </a:cxn>
              <a:cxn ang="0">
                <a:pos x="162" y="26"/>
              </a:cxn>
              <a:cxn ang="0">
                <a:pos x="180" y="16"/>
              </a:cxn>
              <a:cxn ang="0">
                <a:pos x="198" y="18"/>
              </a:cxn>
              <a:cxn ang="0">
                <a:pos x="224" y="32"/>
              </a:cxn>
              <a:cxn ang="0">
                <a:pos x="236" y="48"/>
              </a:cxn>
              <a:cxn ang="0">
                <a:pos x="240" y="66"/>
              </a:cxn>
              <a:cxn ang="0">
                <a:pos x="234" y="88"/>
              </a:cxn>
            </a:cxnLst>
            <a:rect l="0" t="0" r="r" b="b"/>
            <a:pathLst>
              <a:path w="256" h="256">
                <a:moveTo>
                  <a:pt x="236" y="20"/>
                </a:moveTo>
                <a:lnTo>
                  <a:pt x="236" y="20"/>
                </a:lnTo>
                <a:lnTo>
                  <a:pt x="224" y="12"/>
                </a:lnTo>
                <a:lnTo>
                  <a:pt x="212" y="6"/>
                </a:lnTo>
                <a:lnTo>
                  <a:pt x="200" y="2"/>
                </a:lnTo>
                <a:lnTo>
                  <a:pt x="188" y="0"/>
                </a:lnTo>
                <a:lnTo>
                  <a:pt x="188" y="0"/>
                </a:lnTo>
                <a:lnTo>
                  <a:pt x="178" y="0"/>
                </a:lnTo>
                <a:lnTo>
                  <a:pt x="168" y="4"/>
                </a:lnTo>
                <a:lnTo>
                  <a:pt x="158" y="8"/>
                </a:lnTo>
                <a:lnTo>
                  <a:pt x="150" y="16"/>
                </a:lnTo>
                <a:lnTo>
                  <a:pt x="112" y="54"/>
                </a:lnTo>
                <a:lnTo>
                  <a:pt x="112" y="54"/>
                </a:lnTo>
                <a:lnTo>
                  <a:pt x="110" y="54"/>
                </a:lnTo>
                <a:lnTo>
                  <a:pt x="110" y="54"/>
                </a:lnTo>
                <a:lnTo>
                  <a:pt x="110" y="54"/>
                </a:lnTo>
                <a:lnTo>
                  <a:pt x="110" y="54"/>
                </a:lnTo>
                <a:lnTo>
                  <a:pt x="28" y="138"/>
                </a:lnTo>
                <a:lnTo>
                  <a:pt x="28" y="138"/>
                </a:lnTo>
                <a:lnTo>
                  <a:pt x="24" y="144"/>
                </a:lnTo>
                <a:lnTo>
                  <a:pt x="20" y="152"/>
                </a:lnTo>
                <a:lnTo>
                  <a:pt x="2" y="220"/>
                </a:lnTo>
                <a:lnTo>
                  <a:pt x="2" y="220"/>
                </a:lnTo>
                <a:lnTo>
                  <a:pt x="0" y="228"/>
                </a:lnTo>
                <a:lnTo>
                  <a:pt x="0" y="228"/>
                </a:lnTo>
                <a:lnTo>
                  <a:pt x="2" y="238"/>
                </a:lnTo>
                <a:lnTo>
                  <a:pt x="8" y="248"/>
                </a:lnTo>
                <a:lnTo>
                  <a:pt x="18" y="254"/>
                </a:lnTo>
                <a:lnTo>
                  <a:pt x="28" y="256"/>
                </a:lnTo>
                <a:lnTo>
                  <a:pt x="28" y="256"/>
                </a:lnTo>
                <a:lnTo>
                  <a:pt x="38" y="254"/>
                </a:lnTo>
                <a:lnTo>
                  <a:pt x="106" y="236"/>
                </a:lnTo>
                <a:lnTo>
                  <a:pt x="106" y="236"/>
                </a:lnTo>
                <a:lnTo>
                  <a:pt x="112" y="234"/>
                </a:lnTo>
                <a:lnTo>
                  <a:pt x="118" y="228"/>
                </a:lnTo>
                <a:lnTo>
                  <a:pt x="240" y="106"/>
                </a:lnTo>
                <a:lnTo>
                  <a:pt x="240" y="106"/>
                </a:lnTo>
                <a:lnTo>
                  <a:pt x="248" y="96"/>
                </a:lnTo>
                <a:lnTo>
                  <a:pt x="252" y="86"/>
                </a:lnTo>
                <a:lnTo>
                  <a:pt x="256" y="76"/>
                </a:lnTo>
                <a:lnTo>
                  <a:pt x="256" y="64"/>
                </a:lnTo>
                <a:lnTo>
                  <a:pt x="254" y="52"/>
                </a:lnTo>
                <a:lnTo>
                  <a:pt x="250" y="42"/>
                </a:lnTo>
                <a:lnTo>
                  <a:pt x="244" y="30"/>
                </a:lnTo>
                <a:lnTo>
                  <a:pt x="236" y="20"/>
                </a:lnTo>
                <a:close/>
                <a:moveTo>
                  <a:pt x="128" y="190"/>
                </a:moveTo>
                <a:lnTo>
                  <a:pt x="128" y="190"/>
                </a:lnTo>
                <a:lnTo>
                  <a:pt x="126" y="180"/>
                </a:lnTo>
                <a:lnTo>
                  <a:pt x="122" y="170"/>
                </a:lnTo>
                <a:lnTo>
                  <a:pt x="198" y="94"/>
                </a:lnTo>
                <a:lnTo>
                  <a:pt x="198" y="94"/>
                </a:lnTo>
                <a:lnTo>
                  <a:pt x="200" y="104"/>
                </a:lnTo>
                <a:lnTo>
                  <a:pt x="200" y="116"/>
                </a:lnTo>
                <a:lnTo>
                  <a:pt x="196" y="126"/>
                </a:lnTo>
                <a:lnTo>
                  <a:pt x="190" y="134"/>
                </a:lnTo>
                <a:lnTo>
                  <a:pt x="190" y="134"/>
                </a:lnTo>
                <a:lnTo>
                  <a:pt x="190" y="134"/>
                </a:lnTo>
                <a:lnTo>
                  <a:pt x="190" y="134"/>
                </a:lnTo>
                <a:lnTo>
                  <a:pt x="128" y="196"/>
                </a:lnTo>
                <a:lnTo>
                  <a:pt x="128" y="196"/>
                </a:lnTo>
                <a:lnTo>
                  <a:pt x="128" y="190"/>
                </a:lnTo>
                <a:close/>
                <a:moveTo>
                  <a:pt x="118" y="162"/>
                </a:moveTo>
                <a:lnTo>
                  <a:pt x="118" y="162"/>
                </a:lnTo>
                <a:lnTo>
                  <a:pt x="108" y="148"/>
                </a:lnTo>
                <a:lnTo>
                  <a:pt x="108" y="148"/>
                </a:lnTo>
                <a:lnTo>
                  <a:pt x="100" y="142"/>
                </a:lnTo>
                <a:lnTo>
                  <a:pt x="92" y="136"/>
                </a:lnTo>
                <a:lnTo>
                  <a:pt x="168" y="60"/>
                </a:lnTo>
                <a:lnTo>
                  <a:pt x="168" y="60"/>
                </a:lnTo>
                <a:lnTo>
                  <a:pt x="176" y="64"/>
                </a:lnTo>
                <a:lnTo>
                  <a:pt x="184" y="72"/>
                </a:lnTo>
                <a:lnTo>
                  <a:pt x="184" y="72"/>
                </a:lnTo>
                <a:lnTo>
                  <a:pt x="190" y="78"/>
                </a:lnTo>
                <a:lnTo>
                  <a:pt x="194" y="86"/>
                </a:lnTo>
                <a:lnTo>
                  <a:pt x="118" y="162"/>
                </a:lnTo>
                <a:close/>
                <a:moveTo>
                  <a:pt x="84" y="132"/>
                </a:moveTo>
                <a:lnTo>
                  <a:pt x="84" y="132"/>
                </a:lnTo>
                <a:lnTo>
                  <a:pt x="72" y="130"/>
                </a:lnTo>
                <a:lnTo>
                  <a:pt x="60" y="128"/>
                </a:lnTo>
                <a:lnTo>
                  <a:pt x="122" y="66"/>
                </a:lnTo>
                <a:lnTo>
                  <a:pt x="122" y="66"/>
                </a:lnTo>
                <a:lnTo>
                  <a:pt x="130" y="60"/>
                </a:lnTo>
                <a:lnTo>
                  <a:pt x="140" y="56"/>
                </a:lnTo>
                <a:lnTo>
                  <a:pt x="150" y="56"/>
                </a:lnTo>
                <a:lnTo>
                  <a:pt x="160" y="58"/>
                </a:lnTo>
                <a:lnTo>
                  <a:pt x="84" y="132"/>
                </a:lnTo>
                <a:close/>
                <a:moveTo>
                  <a:pt x="34" y="238"/>
                </a:moveTo>
                <a:lnTo>
                  <a:pt x="34" y="238"/>
                </a:lnTo>
                <a:lnTo>
                  <a:pt x="28" y="240"/>
                </a:lnTo>
                <a:lnTo>
                  <a:pt x="28" y="240"/>
                </a:lnTo>
                <a:lnTo>
                  <a:pt x="24" y="240"/>
                </a:lnTo>
                <a:lnTo>
                  <a:pt x="20" y="236"/>
                </a:lnTo>
                <a:lnTo>
                  <a:pt x="16" y="232"/>
                </a:lnTo>
                <a:lnTo>
                  <a:pt x="16" y="228"/>
                </a:lnTo>
                <a:lnTo>
                  <a:pt x="16" y="228"/>
                </a:lnTo>
                <a:lnTo>
                  <a:pt x="16" y="224"/>
                </a:lnTo>
                <a:lnTo>
                  <a:pt x="26" y="192"/>
                </a:lnTo>
                <a:lnTo>
                  <a:pt x="26" y="192"/>
                </a:lnTo>
                <a:lnTo>
                  <a:pt x="32" y="194"/>
                </a:lnTo>
                <a:lnTo>
                  <a:pt x="40" y="196"/>
                </a:lnTo>
                <a:lnTo>
                  <a:pt x="46" y="200"/>
                </a:lnTo>
                <a:lnTo>
                  <a:pt x="52" y="204"/>
                </a:lnTo>
                <a:lnTo>
                  <a:pt x="52" y="204"/>
                </a:lnTo>
                <a:lnTo>
                  <a:pt x="58" y="210"/>
                </a:lnTo>
                <a:lnTo>
                  <a:pt x="60" y="218"/>
                </a:lnTo>
                <a:lnTo>
                  <a:pt x="62" y="224"/>
                </a:lnTo>
                <a:lnTo>
                  <a:pt x="64" y="232"/>
                </a:lnTo>
                <a:lnTo>
                  <a:pt x="34" y="238"/>
                </a:lnTo>
                <a:close/>
                <a:moveTo>
                  <a:pt x="70" y="230"/>
                </a:moveTo>
                <a:lnTo>
                  <a:pt x="70" y="230"/>
                </a:lnTo>
                <a:lnTo>
                  <a:pt x="70" y="222"/>
                </a:lnTo>
                <a:lnTo>
                  <a:pt x="68" y="214"/>
                </a:lnTo>
                <a:lnTo>
                  <a:pt x="64" y="206"/>
                </a:lnTo>
                <a:lnTo>
                  <a:pt x="58" y="198"/>
                </a:lnTo>
                <a:lnTo>
                  <a:pt x="58" y="198"/>
                </a:lnTo>
                <a:lnTo>
                  <a:pt x="50" y="192"/>
                </a:lnTo>
                <a:lnTo>
                  <a:pt x="44" y="188"/>
                </a:lnTo>
                <a:lnTo>
                  <a:pt x="36" y="186"/>
                </a:lnTo>
                <a:lnTo>
                  <a:pt x="28" y="184"/>
                </a:lnTo>
                <a:lnTo>
                  <a:pt x="36" y="156"/>
                </a:lnTo>
                <a:lnTo>
                  <a:pt x="36" y="156"/>
                </a:lnTo>
                <a:lnTo>
                  <a:pt x="38" y="150"/>
                </a:lnTo>
                <a:lnTo>
                  <a:pt x="38" y="150"/>
                </a:lnTo>
                <a:lnTo>
                  <a:pt x="44" y="146"/>
                </a:lnTo>
                <a:lnTo>
                  <a:pt x="52" y="144"/>
                </a:lnTo>
                <a:lnTo>
                  <a:pt x="60" y="144"/>
                </a:lnTo>
                <a:lnTo>
                  <a:pt x="68" y="144"/>
                </a:lnTo>
                <a:lnTo>
                  <a:pt x="74" y="146"/>
                </a:lnTo>
                <a:lnTo>
                  <a:pt x="82" y="150"/>
                </a:lnTo>
                <a:lnTo>
                  <a:pt x="90" y="154"/>
                </a:lnTo>
                <a:lnTo>
                  <a:pt x="96" y="160"/>
                </a:lnTo>
                <a:lnTo>
                  <a:pt x="96" y="160"/>
                </a:lnTo>
                <a:lnTo>
                  <a:pt x="102" y="166"/>
                </a:lnTo>
                <a:lnTo>
                  <a:pt x="108" y="174"/>
                </a:lnTo>
                <a:lnTo>
                  <a:pt x="110" y="182"/>
                </a:lnTo>
                <a:lnTo>
                  <a:pt x="112" y="190"/>
                </a:lnTo>
                <a:lnTo>
                  <a:pt x="112" y="198"/>
                </a:lnTo>
                <a:lnTo>
                  <a:pt x="110" y="206"/>
                </a:lnTo>
                <a:lnTo>
                  <a:pt x="108" y="214"/>
                </a:lnTo>
                <a:lnTo>
                  <a:pt x="104" y="220"/>
                </a:lnTo>
                <a:lnTo>
                  <a:pt x="104" y="220"/>
                </a:lnTo>
                <a:lnTo>
                  <a:pt x="100" y="222"/>
                </a:lnTo>
                <a:lnTo>
                  <a:pt x="70" y="230"/>
                </a:lnTo>
                <a:close/>
                <a:moveTo>
                  <a:pt x="230" y="94"/>
                </a:moveTo>
                <a:lnTo>
                  <a:pt x="216" y="108"/>
                </a:lnTo>
                <a:lnTo>
                  <a:pt x="216" y="108"/>
                </a:lnTo>
                <a:lnTo>
                  <a:pt x="216" y="102"/>
                </a:lnTo>
                <a:lnTo>
                  <a:pt x="216" y="102"/>
                </a:lnTo>
                <a:lnTo>
                  <a:pt x="214" y="90"/>
                </a:lnTo>
                <a:lnTo>
                  <a:pt x="210" y="80"/>
                </a:lnTo>
                <a:lnTo>
                  <a:pt x="204" y="70"/>
                </a:lnTo>
                <a:lnTo>
                  <a:pt x="196" y="60"/>
                </a:lnTo>
                <a:lnTo>
                  <a:pt x="196" y="60"/>
                </a:lnTo>
                <a:lnTo>
                  <a:pt x="186" y="52"/>
                </a:lnTo>
                <a:lnTo>
                  <a:pt x="174" y="46"/>
                </a:lnTo>
                <a:lnTo>
                  <a:pt x="162" y="42"/>
                </a:lnTo>
                <a:lnTo>
                  <a:pt x="148" y="40"/>
                </a:lnTo>
                <a:lnTo>
                  <a:pt x="162" y="26"/>
                </a:lnTo>
                <a:lnTo>
                  <a:pt x="162" y="26"/>
                </a:lnTo>
                <a:lnTo>
                  <a:pt x="168" y="22"/>
                </a:lnTo>
                <a:lnTo>
                  <a:pt x="174" y="18"/>
                </a:lnTo>
                <a:lnTo>
                  <a:pt x="180" y="16"/>
                </a:lnTo>
                <a:lnTo>
                  <a:pt x="188" y="16"/>
                </a:lnTo>
                <a:lnTo>
                  <a:pt x="188" y="16"/>
                </a:lnTo>
                <a:lnTo>
                  <a:pt x="198" y="18"/>
                </a:lnTo>
                <a:lnTo>
                  <a:pt x="206" y="20"/>
                </a:lnTo>
                <a:lnTo>
                  <a:pt x="216" y="26"/>
                </a:lnTo>
                <a:lnTo>
                  <a:pt x="224" y="32"/>
                </a:lnTo>
                <a:lnTo>
                  <a:pt x="224" y="32"/>
                </a:lnTo>
                <a:lnTo>
                  <a:pt x="230" y="40"/>
                </a:lnTo>
                <a:lnTo>
                  <a:pt x="236" y="48"/>
                </a:lnTo>
                <a:lnTo>
                  <a:pt x="238" y="56"/>
                </a:lnTo>
                <a:lnTo>
                  <a:pt x="240" y="66"/>
                </a:lnTo>
                <a:lnTo>
                  <a:pt x="240" y="66"/>
                </a:lnTo>
                <a:lnTo>
                  <a:pt x="240" y="74"/>
                </a:lnTo>
                <a:lnTo>
                  <a:pt x="238" y="82"/>
                </a:lnTo>
                <a:lnTo>
                  <a:pt x="234" y="88"/>
                </a:lnTo>
                <a:lnTo>
                  <a:pt x="230" y="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cxnSp>
        <p:nvCxnSpPr>
          <p:cNvPr id="39" name="Straight Connector 38"/>
          <p:cNvCxnSpPr>
            <a:stCxn id="16" idx="4"/>
          </p:cNvCxnSpPr>
          <p:nvPr userDrawn="1"/>
        </p:nvCxnSpPr>
        <p:spPr>
          <a:xfrm flipH="1">
            <a:off x="2649509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4"/>
          </p:cNvCxnSpPr>
          <p:nvPr userDrawn="1"/>
        </p:nvCxnSpPr>
        <p:spPr>
          <a:xfrm>
            <a:off x="6143558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0" idx="4"/>
          </p:cNvCxnSpPr>
          <p:nvPr userDrawn="1"/>
        </p:nvCxnSpPr>
        <p:spPr>
          <a:xfrm flipH="1">
            <a:off x="9657457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5" idx="0"/>
          </p:cNvCxnSpPr>
          <p:nvPr userDrawn="1"/>
        </p:nvCxnSpPr>
        <p:spPr>
          <a:xfrm flipH="1" flipV="1">
            <a:off x="4396533" y="2306060"/>
            <a:ext cx="3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0"/>
          </p:cNvCxnSpPr>
          <p:nvPr userDrawn="1"/>
        </p:nvCxnSpPr>
        <p:spPr>
          <a:xfrm flipH="1" flipV="1">
            <a:off x="7890581" y="2306060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1369160" y="5208485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1370259" y="5464550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749392" y="5068277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50491" y="5324342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452712" y="5116071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453811" y="5372136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126099" y="1364064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127198" y="1620129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2861327" y="1375447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2862426" y="1631512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7594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 picture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64958" y="3555643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4509" y="486163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702322" y="5117705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430860" y="4876190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38673" y="5132256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454" y="484222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433267" y="509828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9271439" y="487619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279252" y="513225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51840" y="2123440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36605" y="2123440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345912" y="2121019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064359" y="2097464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3497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4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right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64735" y="1734576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784861" y="1770263"/>
            <a:ext cx="61483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9054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Image left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394571" y="1770263"/>
            <a:ext cx="61483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420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right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64735" y="1734576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784861" y="1770263"/>
            <a:ext cx="6148388" cy="400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890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ingle Imag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6319564" y="1565275"/>
            <a:ext cx="496039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84861" y="1565275"/>
            <a:ext cx="5372100" cy="4065587"/>
          </a:xfrm>
          <a:prstGeom prst="roundRect">
            <a:avLst>
              <a:gd name="adj" fmla="val 897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3117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07224" y="1828799"/>
            <a:ext cx="4460876" cy="4114801"/>
          </a:xfrm>
          <a:prstGeom prst="roundRect">
            <a:avLst>
              <a:gd name="adj" fmla="val 1086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828799"/>
            <a:ext cx="5943600" cy="4114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774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ith key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370" y="4029357"/>
            <a:ext cx="238189" cy="53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2234" y="2417624"/>
            <a:ext cx="312536" cy="5351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3" y="2377838"/>
            <a:ext cx="426552" cy="4265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04" y="4105560"/>
            <a:ext cx="471261" cy="471261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001901" y="4089258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6991426" y="4345324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9723330" y="4084669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B4113C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712855" y="4340735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712855" y="2349354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190AC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9702380" y="2605420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012376" y="2290293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D25A00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7001901" y="2546359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0"/>
          </p:nvPr>
        </p:nvSpPr>
        <p:spPr>
          <a:xfrm>
            <a:off x="784861" y="1709057"/>
            <a:ext cx="5158739" cy="4321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9618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large titl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8515" y="2161841"/>
            <a:ext cx="11292840" cy="2474167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30937" y="1415097"/>
            <a:ext cx="11292840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38515" y="4650627"/>
            <a:ext cx="11292840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567928" y="5705475"/>
            <a:ext cx="3363723" cy="293688"/>
          </a:xfrm>
        </p:spPr>
        <p:txBody>
          <a:bodyPr anchor="ctr">
            <a:normAutofit/>
          </a:bodyPr>
          <a:lstStyle>
            <a:lvl1pPr marL="0" indent="0">
              <a:buNone/>
              <a:defRPr sz="11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7711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top half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39689" y="3801889"/>
            <a:ext cx="10904443" cy="518849"/>
          </a:xfrm>
        </p:spPr>
        <p:txBody>
          <a:bodyPr>
            <a:noAutofit/>
          </a:bodyPr>
          <a:lstStyle>
            <a:lvl1pPr marL="0" indent="0" algn="ctr">
              <a:buNone/>
              <a:defRPr lang="en-GB" sz="2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38516" y="4320738"/>
            <a:ext cx="10904443" cy="1698046"/>
          </a:xfrm>
        </p:spPr>
        <p:txBody>
          <a:bodyPr>
            <a:noAutofit/>
          </a:bodyPr>
          <a:lstStyle>
            <a:lvl1pPr marL="0" indent="0" algn="ctr">
              <a:buNone/>
              <a:defRPr lang="en-GB" sz="40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0308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top half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31490360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3024" y="4515790"/>
            <a:ext cx="5642841" cy="149131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431280" y="3776245"/>
            <a:ext cx="5479733" cy="22856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39688" y="3776245"/>
            <a:ext cx="5646177" cy="261938"/>
          </a:xfrm>
        </p:spPr>
        <p:txBody>
          <a:bodyPr>
            <a:noAutofit/>
          </a:bodyPr>
          <a:lstStyle>
            <a:lvl1pPr marL="0" indent="0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38515" y="4062674"/>
            <a:ext cx="5647350" cy="428625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42440152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blan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148836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ingle Imag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6319564" y="1565275"/>
            <a:ext cx="4960390" cy="4065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84861" y="1565275"/>
            <a:ext cx="5372100" cy="4065587"/>
          </a:xfrm>
          <a:prstGeom prst="roundRect">
            <a:avLst>
              <a:gd name="adj" fmla="val 897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18230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 head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23900" y="73811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4" y="732502"/>
            <a:ext cx="4081463" cy="193675"/>
          </a:xfrm>
        </p:spPr>
        <p:txBody>
          <a:bodyPr>
            <a:noAutofit/>
          </a:bodyPr>
          <a:lstStyle>
            <a:lvl1pPr marL="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546612" y="955774"/>
            <a:ext cx="4081465" cy="392021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6"/>
          </p:nvPr>
        </p:nvSpPr>
        <p:spPr>
          <a:xfrm>
            <a:off x="638515" y="1788160"/>
            <a:ext cx="4979647" cy="4388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2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content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84163" y="406400"/>
            <a:ext cx="5334000" cy="5770563"/>
          </a:xfrm>
        </p:spPr>
        <p:txBody>
          <a:bodyPr/>
          <a:lstStyle>
            <a:lvl1pPr>
              <a:defRPr b="0">
                <a:latin typeface="Franklin Gothic Demi Cond" panose="020B0706030402020204" pitchFamily="34" charset="0"/>
              </a:defRPr>
            </a:lvl1pPr>
            <a:lvl2pPr>
              <a:defRPr b="0">
                <a:latin typeface="Franklin Gothic Demi Cond" panose="020B0706030402020204" pitchFamily="34" charset="0"/>
              </a:defRPr>
            </a:lvl2pPr>
            <a:lvl3pPr>
              <a:defRPr b="0">
                <a:latin typeface="Franklin Gothic Demi Cond" panose="020B0706030402020204" pitchFamily="34" charset="0"/>
              </a:defRPr>
            </a:lvl3pPr>
            <a:lvl4pPr>
              <a:defRPr b="0">
                <a:latin typeface="Franklin Gothic Demi Cond" panose="020B0706030402020204" pitchFamily="34" charset="0"/>
              </a:defRPr>
            </a:lvl4pPr>
            <a:lvl5pPr>
              <a:defRPr b="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244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www.cga.co.uk 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6489891" y="1428442"/>
            <a:ext cx="5334000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4579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www.cga.co.uk 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284163" y="406400"/>
            <a:ext cx="5334000" cy="5770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489891" y="1428442"/>
            <a:ext cx="5334000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916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www.cga.co.uk 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Rounded Rectangle 12"/>
          <p:cNvSpPr/>
          <p:nvPr userDrawn="1"/>
        </p:nvSpPr>
        <p:spPr>
          <a:xfrm>
            <a:off x="6522720" y="1828800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7281949" y="2025133"/>
            <a:ext cx="4273145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82498" y="1697245"/>
            <a:ext cx="4272596" cy="274427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6624638" y="2692400"/>
            <a:ext cx="4918075" cy="3463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725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60" y="0"/>
            <a:ext cx="884555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9061705" y="1428442"/>
            <a:ext cx="2762186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27168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#2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4555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997696" y="1810512"/>
            <a:ext cx="2898647" cy="524247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998023" y="1492859"/>
            <a:ext cx="2898275" cy="286789"/>
          </a:xfrm>
        </p:spPr>
        <p:txBody>
          <a:bodyPr>
            <a:noAutofit/>
          </a:bodyPr>
          <a:lstStyle>
            <a:lvl1pPr marL="0" indent="0" algn="l">
              <a:buNone/>
              <a:defRPr lang="en-GB" sz="105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8997696" y="2692400"/>
            <a:ext cx="2898602" cy="34639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622354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8515" y="4615751"/>
            <a:ext cx="2651760" cy="16093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8515" y="778763"/>
            <a:ext cx="2651760" cy="374904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70602" y="2699638"/>
            <a:ext cx="2651760" cy="3529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70602" y="793051"/>
            <a:ext cx="2651760" cy="1828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7"/>
          </p:nvPr>
        </p:nvSpPr>
        <p:spPr>
          <a:xfrm>
            <a:off x="6489891" y="1428442"/>
            <a:ext cx="5053068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6312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no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3865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534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153398" y="4873752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8154498" y="5129817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475216" y="4956960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4476316" y="5213025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23899" y="5004192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724999" y="5260257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5074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3865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534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09600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C85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29113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048626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798659" y="5078045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8799758" y="5334110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5120477" y="5161253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5121576" y="5417318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1369160" y="5208485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1370259" y="5464550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2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07224" y="1828799"/>
            <a:ext cx="4460876" cy="4114801"/>
          </a:xfrm>
          <a:prstGeom prst="roundRect">
            <a:avLst>
              <a:gd name="adj" fmla="val 1086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828799"/>
            <a:ext cx="5943600" cy="4114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5359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portfolio with text and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325938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927975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22497" y="4561898"/>
            <a:ext cx="353975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31456" y="4255076"/>
            <a:ext cx="2595619" cy="306822"/>
          </a:xfrm>
          <a:solidFill>
            <a:srgbClr val="FF8300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924921" y="4567994"/>
            <a:ext cx="3539756" cy="45719"/>
          </a:xfrm>
          <a:prstGeom prst="rect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7933880" y="4261172"/>
            <a:ext cx="2595619" cy="306822"/>
          </a:xfrm>
          <a:solidFill>
            <a:srgbClr val="EA1D53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322185" y="4549706"/>
            <a:ext cx="3539756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4340288" y="4270316"/>
            <a:ext cx="2595619" cy="306822"/>
          </a:xfrm>
          <a:solidFill>
            <a:srgbClr val="00B0F0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92751" y="4684702"/>
            <a:ext cx="356993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693789" y="4940768"/>
            <a:ext cx="3568464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329015" y="4681654"/>
            <a:ext cx="3533341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330054" y="4937720"/>
            <a:ext cx="3531888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940895" y="4672510"/>
            <a:ext cx="3524193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941934" y="4928576"/>
            <a:ext cx="3522744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9588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65328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06756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48184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92690" y="4986455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693790" y="5242520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692690" y="4681655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3461833" y="5022477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2"/>
          </p:nvPr>
        </p:nvSpPr>
        <p:spPr>
          <a:xfrm>
            <a:off x="3462933" y="5278542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3461833" y="4717677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02221" y="50366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6203321" y="5292749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202221" y="47318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8944628" y="5013316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8945728" y="5292749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8944628" y="47318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6139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2133599"/>
            <a:ext cx="2706688" cy="3730625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2133599"/>
            <a:ext cx="2706688" cy="3730625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280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458235"/>
            <a:ext cx="2395242" cy="440599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7" y="1458233"/>
            <a:ext cx="2569221" cy="440599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65161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1458235"/>
            <a:ext cx="5467604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458235"/>
            <a:ext cx="2395242" cy="4405990"/>
          </a:xfrm>
        </p:spPr>
        <p:txBody>
          <a:bodyPr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7" y="1458233"/>
            <a:ext cx="2569221" cy="4405991"/>
          </a:xfrm>
        </p:spPr>
        <p:txBody>
          <a:bodyPr/>
          <a:lstStyle>
            <a:lvl1pPr algn="r">
              <a:defRPr>
                <a:latin typeface="+mn-lt"/>
              </a:defRPr>
            </a:lvl1pPr>
            <a:lvl2pPr algn="r">
              <a:defRPr>
                <a:latin typeface="+mn-lt"/>
              </a:defRPr>
            </a:lvl2pPr>
            <a:lvl3pPr algn="r">
              <a:defRPr>
                <a:latin typeface="+mn-lt"/>
              </a:defRPr>
            </a:lvl3pPr>
            <a:lvl4pPr algn="r"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46320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lar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599432"/>
            <a:ext cx="12192000" cy="1600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24"/>
          </p:nvPr>
        </p:nvSpPr>
        <p:spPr>
          <a:xfrm>
            <a:off x="638175" y="1458234"/>
            <a:ext cx="10937875" cy="30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88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bottom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8515" y="4608574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524465" y="4608574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10415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04163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090113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976063" y="4608572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638175" y="1458234"/>
            <a:ext cx="10937875" cy="30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550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wo text boxes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4861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3609647" y="1458233"/>
            <a:ext cx="2395242" cy="4405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8" y="1458234"/>
            <a:ext cx="2395242" cy="4405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21442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26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ortfolio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68018" y="1851547"/>
            <a:ext cx="3070800" cy="30708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 b="1">
                <a:solidFill>
                  <a:schemeClr val="bg1"/>
                </a:solidFill>
              </a:defRPr>
            </a:lvl1pPr>
            <a:lvl2pPr marL="457200" indent="0" algn="ctr">
              <a:buNone/>
              <a:defRPr b="1">
                <a:solidFill>
                  <a:schemeClr val="bg1"/>
                </a:solidFill>
              </a:defRPr>
            </a:lvl2pPr>
            <a:lvl3pPr marL="914400" indent="0" algn="ctr">
              <a:buNone/>
              <a:defRPr b="1">
                <a:solidFill>
                  <a:schemeClr val="bg1"/>
                </a:solidFill>
              </a:defRPr>
            </a:lvl3pPr>
            <a:lvl4pPr marL="1371600" indent="0" algn="ctr">
              <a:buNone/>
              <a:defRPr b="1">
                <a:solidFill>
                  <a:schemeClr val="bg1"/>
                </a:solidFill>
              </a:defRPr>
            </a:lvl4pPr>
            <a:lvl5pPr marL="18288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016891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016752" y="5293121"/>
            <a:ext cx="1998171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8344297" y="5037056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8348472" y="5293122"/>
            <a:ext cx="199385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737132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26657" y="5293121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1445087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434612" y="5293121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8174372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5892801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611230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5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with key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370" y="4029357"/>
            <a:ext cx="238189" cy="53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2234" y="2417624"/>
            <a:ext cx="312536" cy="5351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3" y="2377838"/>
            <a:ext cx="426552" cy="4265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04" y="4105560"/>
            <a:ext cx="471261" cy="471261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001901" y="4089258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6991426" y="4345324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9723330" y="4084669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B4113C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9712855" y="4340735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9712855" y="2349354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0190AC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9702380" y="2605420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012376" y="2290293"/>
            <a:ext cx="2008507" cy="256067"/>
          </a:xfrm>
        </p:spPr>
        <p:txBody>
          <a:bodyPr>
            <a:noAutofit/>
          </a:bodyPr>
          <a:lstStyle>
            <a:lvl1pPr marL="0" indent="0" algn="l"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D25A00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7001901" y="2546359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Helvetica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0"/>
          </p:nvPr>
        </p:nvSpPr>
        <p:spPr>
          <a:xfrm>
            <a:off x="784861" y="1709057"/>
            <a:ext cx="5158739" cy="4321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7370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ortfolio w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68018" y="1851547"/>
            <a:ext cx="3070800" cy="30708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 b="1">
                <a:solidFill>
                  <a:schemeClr val="bg1"/>
                </a:solidFill>
              </a:defRPr>
            </a:lvl2pPr>
            <a:lvl3pPr marL="914400" indent="0" algn="ctr">
              <a:buNone/>
              <a:defRPr b="1">
                <a:solidFill>
                  <a:schemeClr val="bg1"/>
                </a:solidFill>
              </a:defRPr>
            </a:lvl3pPr>
            <a:lvl4pPr marL="1371600" indent="0" algn="ctr">
              <a:buNone/>
              <a:defRPr b="1">
                <a:solidFill>
                  <a:schemeClr val="bg1"/>
                </a:solidFill>
              </a:defRPr>
            </a:lvl4pPr>
            <a:lvl5pPr marL="18288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723899" y="5053597"/>
            <a:ext cx="10904443" cy="396874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23900" y="5454866"/>
            <a:ext cx="10904443" cy="587248"/>
          </a:xfrm>
        </p:spPr>
        <p:txBody>
          <a:bodyPr>
            <a:noAutofit/>
          </a:bodyPr>
          <a:lstStyle>
            <a:lvl1pPr marL="0" indent="0" algn="ctr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2247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71725" y="1858760"/>
            <a:ext cx="2743200" cy="2743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8025" y="1858557"/>
            <a:ext cx="2743200" cy="2743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4715095" y="1858760"/>
            <a:ext cx="2743200" cy="274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714655" y="1858557"/>
            <a:ext cx="2743200" cy="27432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312125" y="4873445"/>
            <a:ext cx="24891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301650" y="5226665"/>
            <a:ext cx="24891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462307" y="4873445"/>
            <a:ext cx="24876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b="1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2451832" y="5226665"/>
            <a:ext cx="24876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33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List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723900" y="1870956"/>
            <a:ext cx="680484" cy="6804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23900" y="3512177"/>
            <a:ext cx="680484" cy="68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723900" y="5153399"/>
            <a:ext cx="680484" cy="6804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641210" y="1736399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42310" y="1992465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23958" y="3290237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625058" y="3546303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622858" y="4986778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1623958" y="5242844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37894" y="1726754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338994" y="1982820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320642" y="3280592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7321742" y="3536658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319542" y="4977133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7320642" y="5233199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6352065" y="1870956"/>
            <a:ext cx="680484" cy="6804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6352065" y="3512177"/>
            <a:ext cx="680484" cy="6804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6352065" y="5153399"/>
            <a:ext cx="680484" cy="6804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45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ircle spotlight w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09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295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81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67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133725" y="3529459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77888" y="3521454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705725" y="3529459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9725" y="3529459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991725" y="3529458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997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283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569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9855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121533" y="5730115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65696" y="5722110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693533" y="5730115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5407533" y="5730115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979533" y="5730114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5970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ubbles with name and text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09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295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81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67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133725" y="3529459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77888" y="3521454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705725" y="3529459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9725" y="3529459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991725" y="3529458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638515" y="4245620"/>
            <a:ext cx="10904443" cy="989897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637342" y="4643458"/>
            <a:ext cx="10904443" cy="1464734"/>
          </a:xfrm>
        </p:spPr>
        <p:txBody>
          <a:bodyPr>
            <a:noAutofit/>
          </a:bodyPr>
          <a:lstStyle>
            <a:lvl1pPr marL="0" indent="0" algn="ctr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3866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www.cga.co.uk  </a:t>
            </a: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997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Placeholder 11" descr="cocktail-old-cuba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reeform 34"/>
          <p:cNvSpPr>
            <a:spLocks noEditPoints="1"/>
          </p:cNvSpPr>
          <p:nvPr userDrawn="1"/>
        </p:nvSpPr>
        <p:spPr bwMode="auto">
          <a:xfrm>
            <a:off x="1326961" y="2185809"/>
            <a:ext cx="328671" cy="230294"/>
          </a:xfrm>
          <a:custGeom>
            <a:avLst/>
            <a:gdLst>
              <a:gd name="T0" fmla="*/ 0 w 222"/>
              <a:gd name="T1" fmla="*/ 89 h 156"/>
              <a:gd name="T2" fmla="*/ 7 w 222"/>
              <a:gd name="T3" fmla="*/ 53 h 156"/>
              <a:gd name="T4" fmla="*/ 28 w 222"/>
              <a:gd name="T5" fmla="*/ 24 h 156"/>
              <a:gd name="T6" fmla="*/ 59 w 222"/>
              <a:gd name="T7" fmla="*/ 7 h 156"/>
              <a:gd name="T8" fmla="*/ 98 w 222"/>
              <a:gd name="T9" fmla="*/ 0 h 156"/>
              <a:gd name="T10" fmla="*/ 98 w 222"/>
              <a:gd name="T11" fmla="*/ 9 h 156"/>
              <a:gd name="T12" fmla="*/ 55 w 222"/>
              <a:gd name="T13" fmla="*/ 27 h 156"/>
              <a:gd name="T14" fmla="*/ 40 w 222"/>
              <a:gd name="T15" fmla="*/ 67 h 156"/>
              <a:gd name="T16" fmla="*/ 45 w 222"/>
              <a:gd name="T17" fmla="*/ 90 h 156"/>
              <a:gd name="T18" fmla="*/ 57 w 222"/>
              <a:gd name="T19" fmla="*/ 83 h 156"/>
              <a:gd name="T20" fmla="*/ 73 w 222"/>
              <a:gd name="T21" fmla="*/ 81 h 156"/>
              <a:gd name="T22" fmla="*/ 97 w 222"/>
              <a:gd name="T23" fmla="*/ 92 h 156"/>
              <a:gd name="T24" fmla="*/ 106 w 222"/>
              <a:gd name="T25" fmla="*/ 114 h 156"/>
              <a:gd name="T26" fmla="*/ 92 w 222"/>
              <a:gd name="T27" fmla="*/ 145 h 156"/>
              <a:gd name="T28" fmla="*/ 59 w 222"/>
              <a:gd name="T29" fmla="*/ 156 h 156"/>
              <a:gd name="T30" fmla="*/ 15 w 222"/>
              <a:gd name="T31" fmla="*/ 136 h 156"/>
              <a:gd name="T32" fmla="*/ 0 w 222"/>
              <a:gd name="T33" fmla="*/ 89 h 156"/>
              <a:gd name="T34" fmla="*/ 114 w 222"/>
              <a:gd name="T35" fmla="*/ 89 h 156"/>
              <a:gd name="T36" fmla="*/ 122 w 222"/>
              <a:gd name="T37" fmla="*/ 53 h 156"/>
              <a:gd name="T38" fmla="*/ 144 w 222"/>
              <a:gd name="T39" fmla="*/ 24 h 156"/>
              <a:gd name="T40" fmla="*/ 176 w 222"/>
              <a:gd name="T41" fmla="*/ 6 h 156"/>
              <a:gd name="T42" fmla="*/ 195 w 222"/>
              <a:gd name="T43" fmla="*/ 2 h 156"/>
              <a:gd name="T44" fmla="*/ 214 w 222"/>
              <a:gd name="T45" fmla="*/ 0 h 156"/>
              <a:gd name="T46" fmla="*/ 214 w 222"/>
              <a:gd name="T47" fmla="*/ 9 h 156"/>
              <a:gd name="T48" fmla="*/ 171 w 222"/>
              <a:gd name="T49" fmla="*/ 27 h 156"/>
              <a:gd name="T50" fmla="*/ 160 w 222"/>
              <a:gd name="T51" fmla="*/ 43 h 156"/>
              <a:gd name="T52" fmla="*/ 156 w 222"/>
              <a:gd name="T53" fmla="*/ 67 h 156"/>
              <a:gd name="T54" fmla="*/ 161 w 222"/>
              <a:gd name="T55" fmla="*/ 90 h 156"/>
              <a:gd name="T56" fmla="*/ 189 w 222"/>
              <a:gd name="T57" fmla="*/ 81 h 156"/>
              <a:gd name="T58" fmla="*/ 214 w 222"/>
              <a:gd name="T59" fmla="*/ 92 h 156"/>
              <a:gd name="T60" fmla="*/ 222 w 222"/>
              <a:gd name="T61" fmla="*/ 114 h 156"/>
              <a:gd name="T62" fmla="*/ 208 w 222"/>
              <a:gd name="T63" fmla="*/ 145 h 156"/>
              <a:gd name="T64" fmla="*/ 175 w 222"/>
              <a:gd name="T65" fmla="*/ 156 h 156"/>
              <a:gd name="T66" fmla="*/ 131 w 222"/>
              <a:gd name="T67" fmla="*/ 136 h 156"/>
              <a:gd name="T68" fmla="*/ 114 w 222"/>
              <a:gd name="T69" fmla="*/ 89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2" h="156">
                <a:moveTo>
                  <a:pt x="0" y="89"/>
                </a:moveTo>
                <a:cubicBezTo>
                  <a:pt x="0" y="76"/>
                  <a:pt x="2" y="64"/>
                  <a:pt x="7" y="53"/>
                </a:cubicBezTo>
                <a:cubicBezTo>
                  <a:pt x="11" y="42"/>
                  <a:pt x="18" y="33"/>
                  <a:pt x="28" y="24"/>
                </a:cubicBezTo>
                <a:cubicBezTo>
                  <a:pt x="37" y="17"/>
                  <a:pt x="47" y="11"/>
                  <a:pt x="59" y="7"/>
                </a:cubicBezTo>
                <a:cubicBezTo>
                  <a:pt x="71" y="2"/>
                  <a:pt x="84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9" y="12"/>
                  <a:pt x="64" y="19"/>
                  <a:pt x="55" y="27"/>
                </a:cubicBezTo>
                <a:cubicBezTo>
                  <a:pt x="45" y="36"/>
                  <a:pt x="40" y="49"/>
                  <a:pt x="40" y="67"/>
                </a:cubicBezTo>
                <a:cubicBezTo>
                  <a:pt x="40" y="77"/>
                  <a:pt x="41" y="84"/>
                  <a:pt x="45" y="90"/>
                </a:cubicBezTo>
                <a:cubicBezTo>
                  <a:pt x="49" y="87"/>
                  <a:pt x="53" y="85"/>
                  <a:pt x="57" y="83"/>
                </a:cubicBezTo>
                <a:cubicBezTo>
                  <a:pt x="61" y="81"/>
                  <a:pt x="67" y="81"/>
                  <a:pt x="73" y="81"/>
                </a:cubicBezTo>
                <a:cubicBezTo>
                  <a:pt x="83" y="81"/>
                  <a:pt x="92" y="84"/>
                  <a:pt x="97" y="92"/>
                </a:cubicBezTo>
                <a:cubicBezTo>
                  <a:pt x="103" y="99"/>
                  <a:pt x="106" y="106"/>
                  <a:pt x="106" y="114"/>
                </a:cubicBezTo>
                <a:cubicBezTo>
                  <a:pt x="106" y="128"/>
                  <a:pt x="101" y="138"/>
                  <a:pt x="92" y="145"/>
                </a:cubicBezTo>
                <a:cubicBezTo>
                  <a:pt x="82" y="152"/>
                  <a:pt x="71" y="156"/>
                  <a:pt x="59" y="156"/>
                </a:cubicBezTo>
                <a:cubicBezTo>
                  <a:pt x="40" y="156"/>
                  <a:pt x="26" y="149"/>
                  <a:pt x="15" y="136"/>
                </a:cubicBezTo>
                <a:cubicBezTo>
                  <a:pt x="5" y="123"/>
                  <a:pt x="0" y="108"/>
                  <a:pt x="0" y="89"/>
                </a:cubicBezTo>
                <a:close/>
                <a:moveTo>
                  <a:pt x="114" y="89"/>
                </a:moveTo>
                <a:cubicBezTo>
                  <a:pt x="114" y="76"/>
                  <a:pt x="117" y="63"/>
                  <a:pt x="122" y="53"/>
                </a:cubicBezTo>
                <a:cubicBezTo>
                  <a:pt x="128" y="41"/>
                  <a:pt x="135" y="32"/>
                  <a:pt x="144" y="24"/>
                </a:cubicBezTo>
                <a:cubicBezTo>
                  <a:pt x="153" y="17"/>
                  <a:pt x="164" y="11"/>
                  <a:pt x="176" y="6"/>
                </a:cubicBezTo>
                <a:cubicBezTo>
                  <a:pt x="182" y="4"/>
                  <a:pt x="188" y="3"/>
                  <a:pt x="195" y="2"/>
                </a:cubicBezTo>
                <a:cubicBezTo>
                  <a:pt x="201" y="1"/>
                  <a:pt x="207" y="0"/>
                  <a:pt x="214" y="0"/>
                </a:cubicBezTo>
                <a:cubicBezTo>
                  <a:pt x="214" y="9"/>
                  <a:pt x="214" y="9"/>
                  <a:pt x="214" y="9"/>
                </a:cubicBezTo>
                <a:cubicBezTo>
                  <a:pt x="195" y="12"/>
                  <a:pt x="180" y="19"/>
                  <a:pt x="171" y="27"/>
                </a:cubicBezTo>
                <a:cubicBezTo>
                  <a:pt x="166" y="31"/>
                  <a:pt x="162" y="37"/>
                  <a:pt x="160" y="43"/>
                </a:cubicBezTo>
                <a:cubicBezTo>
                  <a:pt x="157" y="50"/>
                  <a:pt x="156" y="58"/>
                  <a:pt x="156" y="67"/>
                </a:cubicBezTo>
                <a:cubicBezTo>
                  <a:pt x="156" y="78"/>
                  <a:pt x="158" y="85"/>
                  <a:pt x="161" y="90"/>
                </a:cubicBezTo>
                <a:cubicBezTo>
                  <a:pt x="169" y="84"/>
                  <a:pt x="178" y="81"/>
                  <a:pt x="189" y="81"/>
                </a:cubicBezTo>
                <a:cubicBezTo>
                  <a:pt x="199" y="81"/>
                  <a:pt x="208" y="84"/>
                  <a:pt x="214" y="92"/>
                </a:cubicBezTo>
                <a:cubicBezTo>
                  <a:pt x="219" y="99"/>
                  <a:pt x="222" y="106"/>
                  <a:pt x="222" y="114"/>
                </a:cubicBezTo>
                <a:cubicBezTo>
                  <a:pt x="222" y="128"/>
                  <a:pt x="217" y="138"/>
                  <a:pt x="208" y="145"/>
                </a:cubicBezTo>
                <a:cubicBezTo>
                  <a:pt x="198" y="152"/>
                  <a:pt x="187" y="156"/>
                  <a:pt x="175" y="156"/>
                </a:cubicBezTo>
                <a:cubicBezTo>
                  <a:pt x="156" y="156"/>
                  <a:pt x="141" y="149"/>
                  <a:pt x="131" y="136"/>
                </a:cubicBezTo>
                <a:cubicBezTo>
                  <a:pt x="120" y="123"/>
                  <a:pt x="114" y="108"/>
                  <a:pt x="114" y="8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1" name="Picture Placeholder 31" descr="CGA white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33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7818120" y="5019675"/>
            <a:ext cx="3548063" cy="457581"/>
          </a:xfrm>
        </p:spPr>
        <p:txBody>
          <a:bodyPr/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en-GB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7827264" y="5495163"/>
            <a:ext cx="3548063" cy="777875"/>
          </a:xfrm>
        </p:spPr>
        <p:txBody>
          <a:bodyPr/>
          <a:lstStyle>
            <a:lvl1pPr marL="0" indent="0">
              <a:buNone/>
              <a:defRPr lang="en-US" sz="1100" kern="1200" baseline="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1838325" y="2195513"/>
            <a:ext cx="9582150" cy="2211387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9793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3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1747" y="1828800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92555" y="1828800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62824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32555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00673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219914" y="4000392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32555" y="3998239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58106" y="3998239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92286" y="3998238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25659" y="4000136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76307" y="31375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376307" y="33548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76307" y="5476518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76307" y="5693795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2751364" y="31443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2751364" y="33616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2750546" y="548137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2750546" y="569864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5126421" y="3136953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5126421" y="3354230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5124785" y="5473331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5124785" y="5690608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500660" y="3129593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7500660" y="3346870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7500660" y="5450197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3"/>
          </p:nvPr>
        </p:nvSpPr>
        <p:spPr>
          <a:xfrm>
            <a:off x="7500660" y="5667474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9926318" y="5419024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55"/>
          </p:nvPr>
        </p:nvSpPr>
        <p:spPr>
          <a:xfrm>
            <a:off x="9926318" y="5636301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6"/>
          </p:nvPr>
        </p:nvSpPr>
        <p:spPr>
          <a:xfrm>
            <a:off x="9926318" y="31443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57"/>
          </p:nvPr>
        </p:nvSpPr>
        <p:spPr>
          <a:xfrm>
            <a:off x="9926318" y="33616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471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899" y="1828800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3624" y="1828800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3624" y="4072863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1524" y="4088219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2665045" y="1848844"/>
            <a:ext cx="278480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2666167" y="2104908"/>
            <a:ext cx="2783658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720440" y="4092907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>
                <a:solidFill>
                  <a:srgbClr val="0070C0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2721539" y="4348971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267800" y="1828800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268899" y="2084864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8267800" y="4054220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8268899" y="4310284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7772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, spot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426637" y="1828800"/>
            <a:ext cx="2635988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29338" y="1828800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27413" y="3481388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26163" y="4343400"/>
            <a:ext cx="2633472" cy="1600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83285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505200" y="1920875"/>
            <a:ext cx="2447925" cy="15081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5279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orange spotlight box, char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426637" y="1828800"/>
            <a:ext cx="2635988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27413" y="3481388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505200" y="1920875"/>
            <a:ext cx="2447925" cy="15081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6153150" y="1828800"/>
            <a:ext cx="5697538" cy="4111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746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large titl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8515" y="2161841"/>
            <a:ext cx="11292840" cy="2474167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630937" y="1415097"/>
            <a:ext cx="11292840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38515" y="4650627"/>
            <a:ext cx="11292840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567928" y="5705475"/>
            <a:ext cx="3363723" cy="293688"/>
          </a:xfrm>
        </p:spPr>
        <p:txBody>
          <a:bodyPr anchor="ctr">
            <a:normAutofit/>
          </a:bodyPr>
          <a:lstStyle>
            <a:lvl1pPr marL="0" indent="0">
              <a:buNone/>
              <a:defRPr sz="11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42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pink spot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38528" y="4526280"/>
            <a:ext cx="5346046" cy="1417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5376672" cy="411480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3852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2808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5248" y="4563491"/>
            <a:ext cx="5254752" cy="13161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138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pink spotlight box,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38528" y="4526280"/>
            <a:ext cx="5346046" cy="1417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3852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2808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5248" y="4563491"/>
            <a:ext cx="5254752" cy="13161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784861" y="1855788"/>
            <a:ext cx="5268913" cy="408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0625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909487" y="1833885"/>
            <a:ext cx="2633472" cy="4078224"/>
            <a:chOff x="8840788" y="1838083"/>
            <a:chExt cx="2633472" cy="4078224"/>
          </a:xfrm>
        </p:grpSpPr>
        <p:pic>
          <p:nvPicPr>
            <p:cNvPr id="36" name="Picture Placeholder 25" descr="Flaming_cocktails.jp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40788" y="1838083"/>
              <a:ext cx="2633472" cy="407822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 userDrawn="1"/>
          </p:nvSpPr>
          <p:spPr>
            <a:xfrm>
              <a:off x="8889279" y="192535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3352272" y="1826529"/>
            <a:ext cx="2633472" cy="4078224"/>
            <a:chOff x="3352272" y="1826529"/>
            <a:chExt cx="2633472" cy="4078224"/>
          </a:xfrm>
        </p:grpSpPr>
        <p:pic>
          <p:nvPicPr>
            <p:cNvPr id="34" name="Picture Placeholder 23" descr="recipe1215-xl-raw-oysters-with-cava-mignonette.jp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2272" y="1826529"/>
              <a:ext cx="2633472" cy="4078224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 userDrawn="1"/>
          </p:nvSpPr>
          <p:spPr>
            <a:xfrm>
              <a:off x="3420800" y="192112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6130879" y="1854880"/>
            <a:ext cx="2633472" cy="4078224"/>
            <a:chOff x="6138548" y="1838083"/>
            <a:chExt cx="2633472" cy="4078224"/>
          </a:xfrm>
        </p:grpSpPr>
        <p:pic>
          <p:nvPicPr>
            <p:cNvPr id="35" name="Picture Placeholder 24" descr="POUR-002.jp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38548" y="1838083"/>
              <a:ext cx="2633472" cy="407822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 userDrawn="1"/>
          </p:nvSpPr>
          <p:spPr>
            <a:xfrm>
              <a:off x="6186245" y="1925357"/>
              <a:ext cx="2521743" cy="390374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 userDrawn="1"/>
        </p:nvCxnSpPr>
        <p:spPr>
          <a:xfrm>
            <a:off x="1865187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4569301" y="3224047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7264236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9967270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017271" y="284626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9006796" y="3586960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344175" y="285235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333700" y="3593056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55839" y="285235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27461" y="1838083"/>
            <a:ext cx="2633472" cy="4078224"/>
            <a:chOff x="527461" y="1838083"/>
            <a:chExt cx="2633472" cy="4078224"/>
          </a:xfrm>
        </p:grpSpPr>
        <p:pic>
          <p:nvPicPr>
            <p:cNvPr id="63" name="Picture Placeholder 22" descr="CL_FD_F63C_00926317_NC_X_EC_0.jp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7461" y="1838083"/>
              <a:ext cx="2633472" cy="407822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 userDrawn="1"/>
          </p:nvSpPr>
          <p:spPr>
            <a:xfrm>
              <a:off x="591366" y="192112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3645364" y="3593056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1640173" y="3230143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26711" y="285845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716236" y="3599152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618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7550" y="1838325"/>
            <a:ext cx="2633472" cy="40782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5350" y="3428999"/>
            <a:ext cx="2633472" cy="24873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432035" y="1816608"/>
            <a:ext cx="2635988" cy="1600200"/>
          </a:xfrm>
          <a:prstGeom prst="rect">
            <a:avLst/>
          </a:prstGeom>
          <a:solidFill>
            <a:srgbClr val="FF8300"/>
          </a:solidFill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4991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3944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516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5350" y="3428999"/>
            <a:ext cx="2633472" cy="24873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432035" y="1816608"/>
            <a:ext cx="2635988" cy="1600200"/>
          </a:xfrm>
          <a:prstGeom prst="rect">
            <a:avLst/>
          </a:prstGeom>
          <a:solidFill>
            <a:srgbClr val="FF8300"/>
          </a:solidFill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4991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3944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784861" y="1828800"/>
            <a:ext cx="250825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612A21-1E30-4BED-B5AA-510650C325AB}"/>
              </a:ext>
            </a:extLst>
          </p:cNvPr>
          <p:cNvSpPr/>
          <p:nvPr userDrawn="1"/>
        </p:nvSpPr>
        <p:spPr>
          <a:xfrm>
            <a:off x="3435350" y="1816606"/>
            <a:ext cx="2635988" cy="1600200"/>
          </a:xfrm>
          <a:prstGeom prst="rect">
            <a:avLst/>
          </a:prstGeom>
          <a:solidFill>
            <a:srgbClr val="FF8300"/>
          </a:solidFill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3A13F9-E0CA-4E64-9A86-2F09E80BB843}"/>
              </a:ext>
            </a:extLst>
          </p:cNvPr>
          <p:cNvSpPr/>
          <p:nvPr userDrawn="1"/>
        </p:nvSpPr>
        <p:spPr>
          <a:xfrm>
            <a:off x="6135878" y="1828798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16054A0-13AA-4519-B8F0-9454143801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3230" y="2032581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561A871-FDAA-4DB9-9C11-BAED8B9257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54800" y="2032581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5A606C9-8679-423A-93B8-1ED18CCE0A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63430" y="199317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9966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784860" y="1828800"/>
            <a:ext cx="5288449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4228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with 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72125" y="73811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6755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72125" y="73811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7744968" y="1527048"/>
            <a:ext cx="3797991" cy="4413377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0392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pink with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883408" y="738188"/>
            <a:ext cx="2072640" cy="522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34485" y="902563"/>
            <a:ext cx="1735176" cy="371515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5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024010" y="4617720"/>
            <a:ext cx="1735176" cy="1252728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GB" sz="16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2235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light blue with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13855" y="748570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38515" y="738188"/>
            <a:ext cx="2102400" cy="520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21637" y="902563"/>
            <a:ext cx="1735176" cy="371515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5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1162" y="4617720"/>
            <a:ext cx="1735176" cy="1252728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GB" sz="16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76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top half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39689" y="3801889"/>
            <a:ext cx="10904443" cy="518849"/>
          </a:xfrm>
        </p:spPr>
        <p:txBody>
          <a:bodyPr>
            <a:noAutofit/>
          </a:bodyPr>
          <a:lstStyle>
            <a:lvl1pPr marL="0" indent="0" algn="ctr">
              <a:buNone/>
              <a:defRPr lang="en-GB" sz="2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38516" y="4320738"/>
            <a:ext cx="10904443" cy="1698046"/>
          </a:xfrm>
        </p:spPr>
        <p:txBody>
          <a:bodyPr>
            <a:noAutofit/>
          </a:bodyPr>
          <a:lstStyle>
            <a:lvl1pPr marL="0" indent="0" algn="ctr">
              <a:buNone/>
              <a:defRPr lang="en-GB" sz="40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59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chart with labels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Freeform 69"/>
          <p:cNvSpPr>
            <a:spLocks noEditPoints="1"/>
          </p:cNvSpPr>
          <p:nvPr userDrawn="1"/>
        </p:nvSpPr>
        <p:spPr bwMode="auto">
          <a:xfrm>
            <a:off x="8542112" y="4450929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8510810" y="2381063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Freeform 48"/>
          <p:cNvSpPr>
            <a:spLocks/>
          </p:cNvSpPr>
          <p:nvPr userDrawn="1"/>
        </p:nvSpPr>
        <p:spPr bwMode="auto">
          <a:xfrm>
            <a:off x="3257257" y="2356473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67" y="4405882"/>
            <a:ext cx="365792" cy="304826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88245" y="4450929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88245" y="4713927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023603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9023603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23603" y="4467363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23603" y="4730361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50"/>
          </p:nvPr>
        </p:nvSpPr>
        <p:spPr>
          <a:xfrm>
            <a:off x="3803650" y="1901825"/>
            <a:ext cx="4591050" cy="412432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3599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/>
          </p:nvPr>
        </p:nvSpPr>
        <p:spPr>
          <a:xfrm>
            <a:off x="8265343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4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525447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5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784861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84861" y="4450402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785856" y="4779337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4524452" y="4450402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53"/>
          </p:nvPr>
        </p:nvSpPr>
        <p:spPr>
          <a:xfrm>
            <a:off x="4525447" y="4779337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8263048" y="4508983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55"/>
          </p:nvPr>
        </p:nvSpPr>
        <p:spPr>
          <a:xfrm>
            <a:off x="8264043" y="4837918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732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Year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cxnSp>
        <p:nvCxnSpPr>
          <p:cNvPr id="58" name="Straight Connector 18"/>
          <p:cNvCxnSpPr/>
          <p:nvPr userDrawn="1"/>
        </p:nvCxnSpPr>
        <p:spPr>
          <a:xfrm rot="5400000" flipH="1" flipV="1">
            <a:off x="2043577" y="1158475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33948" y="1519717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sp>
        <p:nvSpPr>
          <p:cNvPr id="8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12668" y="1522846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sp>
        <p:nvSpPr>
          <p:cNvPr id="8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605144" y="1516831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cxnSp>
        <p:nvCxnSpPr>
          <p:cNvPr id="88" name="Straight Connector 18"/>
          <p:cNvCxnSpPr/>
          <p:nvPr userDrawn="1"/>
        </p:nvCxnSpPr>
        <p:spPr>
          <a:xfrm rot="16200000" flipH="1">
            <a:off x="2043577" y="1413658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73207" y="2024342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73207" y="2287341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1" name="Straight Connector 18"/>
          <p:cNvCxnSpPr/>
          <p:nvPr userDrawn="1"/>
        </p:nvCxnSpPr>
        <p:spPr>
          <a:xfrm rot="5400000" flipH="1" flipV="1">
            <a:off x="6116577" y="1199090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8"/>
          <p:cNvCxnSpPr/>
          <p:nvPr userDrawn="1"/>
        </p:nvCxnSpPr>
        <p:spPr>
          <a:xfrm rot="16200000" flipH="1">
            <a:off x="6116577" y="1454273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4946207" y="2064957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4946207" y="2327956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5" name="Straight Connector 18"/>
          <p:cNvCxnSpPr/>
          <p:nvPr userDrawn="1"/>
        </p:nvCxnSpPr>
        <p:spPr>
          <a:xfrm rot="5400000" flipH="1" flipV="1">
            <a:off x="10126191" y="1158948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18"/>
          <p:cNvCxnSpPr/>
          <p:nvPr userDrawn="1"/>
        </p:nvCxnSpPr>
        <p:spPr>
          <a:xfrm rot="16200000" flipH="1">
            <a:off x="10126191" y="1414131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955821" y="2024815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955821" y="2287814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48"/>
          </p:nvPr>
        </p:nvSpPr>
        <p:spPr>
          <a:xfrm>
            <a:off x="8440171" y="3335608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9" name="Chart Placeholder 6"/>
          <p:cNvSpPr>
            <a:spLocks noGrp="1"/>
          </p:cNvSpPr>
          <p:nvPr>
            <p:ph type="chart" sz="quarter" idx="49"/>
          </p:nvPr>
        </p:nvSpPr>
        <p:spPr>
          <a:xfrm>
            <a:off x="4484927" y="3358103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0" name="Chart Placeholder 6"/>
          <p:cNvSpPr>
            <a:spLocks noGrp="1"/>
          </p:cNvSpPr>
          <p:nvPr>
            <p:ph type="chart" sz="quarter" idx="50"/>
          </p:nvPr>
        </p:nvSpPr>
        <p:spPr>
          <a:xfrm>
            <a:off x="523770" y="3358103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15255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41" name="Freeform 24"/>
          <p:cNvSpPr>
            <a:spLocks noEditPoints="1"/>
          </p:cNvSpPr>
          <p:nvPr userDrawn="1"/>
        </p:nvSpPr>
        <p:spPr bwMode="auto">
          <a:xfrm>
            <a:off x="723900" y="1828800"/>
            <a:ext cx="185577" cy="357737"/>
          </a:xfrm>
          <a:custGeom>
            <a:avLst/>
            <a:gdLst>
              <a:gd name="T0" fmla="*/ 0 w 125"/>
              <a:gd name="T1" fmla="*/ 21 h 243"/>
              <a:gd name="T2" fmla="*/ 2 w 125"/>
              <a:gd name="T3" fmla="*/ 13 h 243"/>
              <a:gd name="T4" fmla="*/ 6 w 125"/>
              <a:gd name="T5" fmla="*/ 6 h 243"/>
              <a:gd name="T6" fmla="*/ 21 w 125"/>
              <a:gd name="T7" fmla="*/ 0 h 243"/>
              <a:gd name="T8" fmla="*/ 22 w 125"/>
              <a:gd name="T9" fmla="*/ 0 h 243"/>
              <a:gd name="T10" fmla="*/ 22 w 125"/>
              <a:gd name="T11" fmla="*/ 0 h 243"/>
              <a:gd name="T12" fmla="*/ 103 w 125"/>
              <a:gd name="T13" fmla="*/ 0 h 243"/>
              <a:gd name="T14" fmla="*/ 104 w 125"/>
              <a:gd name="T15" fmla="*/ 0 h 243"/>
              <a:gd name="T16" fmla="*/ 104 w 125"/>
              <a:gd name="T17" fmla="*/ 0 h 243"/>
              <a:gd name="T18" fmla="*/ 119 w 125"/>
              <a:gd name="T19" fmla="*/ 6 h 243"/>
              <a:gd name="T20" fmla="*/ 124 w 125"/>
              <a:gd name="T21" fmla="*/ 13 h 243"/>
              <a:gd name="T22" fmla="*/ 125 w 125"/>
              <a:gd name="T23" fmla="*/ 21 h 243"/>
              <a:gd name="T24" fmla="*/ 125 w 125"/>
              <a:gd name="T25" fmla="*/ 222 h 243"/>
              <a:gd name="T26" fmla="*/ 119 w 125"/>
              <a:gd name="T27" fmla="*/ 237 h 243"/>
              <a:gd name="T28" fmla="*/ 113 w 125"/>
              <a:gd name="T29" fmla="*/ 241 h 243"/>
              <a:gd name="T30" fmla="*/ 106 w 125"/>
              <a:gd name="T31" fmla="*/ 243 h 243"/>
              <a:gd name="T32" fmla="*/ 20 w 125"/>
              <a:gd name="T33" fmla="*/ 243 h 243"/>
              <a:gd name="T34" fmla="*/ 12 w 125"/>
              <a:gd name="T35" fmla="*/ 241 h 243"/>
              <a:gd name="T36" fmla="*/ 6 w 125"/>
              <a:gd name="T37" fmla="*/ 237 h 243"/>
              <a:gd name="T38" fmla="*/ 0 w 125"/>
              <a:gd name="T39" fmla="*/ 222 h 243"/>
              <a:gd name="T40" fmla="*/ 0 w 125"/>
              <a:gd name="T41" fmla="*/ 21 h 243"/>
              <a:gd name="T42" fmla="*/ 11 w 125"/>
              <a:gd name="T43" fmla="*/ 201 h 243"/>
              <a:gd name="T44" fmla="*/ 115 w 125"/>
              <a:gd name="T45" fmla="*/ 201 h 243"/>
              <a:gd name="T46" fmla="*/ 115 w 125"/>
              <a:gd name="T47" fmla="*/ 42 h 243"/>
              <a:gd name="T48" fmla="*/ 11 w 125"/>
              <a:gd name="T49" fmla="*/ 42 h 243"/>
              <a:gd name="T50" fmla="*/ 11 w 125"/>
              <a:gd name="T51" fmla="*/ 201 h 243"/>
              <a:gd name="T52" fmla="*/ 54 w 125"/>
              <a:gd name="T53" fmla="*/ 214 h 243"/>
              <a:gd name="T54" fmla="*/ 51 w 125"/>
              <a:gd name="T55" fmla="*/ 218 h 243"/>
              <a:gd name="T56" fmla="*/ 50 w 125"/>
              <a:gd name="T57" fmla="*/ 222 h 243"/>
              <a:gd name="T58" fmla="*/ 51 w 125"/>
              <a:gd name="T59" fmla="*/ 227 h 243"/>
              <a:gd name="T60" fmla="*/ 54 w 125"/>
              <a:gd name="T61" fmla="*/ 231 h 243"/>
              <a:gd name="T62" fmla="*/ 58 w 125"/>
              <a:gd name="T63" fmla="*/ 234 h 243"/>
              <a:gd name="T64" fmla="*/ 63 w 125"/>
              <a:gd name="T65" fmla="*/ 234 h 243"/>
              <a:gd name="T66" fmla="*/ 67 w 125"/>
              <a:gd name="T67" fmla="*/ 234 h 243"/>
              <a:gd name="T68" fmla="*/ 71 w 125"/>
              <a:gd name="T69" fmla="*/ 231 h 243"/>
              <a:gd name="T70" fmla="*/ 74 w 125"/>
              <a:gd name="T71" fmla="*/ 227 h 243"/>
              <a:gd name="T72" fmla="*/ 75 w 125"/>
              <a:gd name="T73" fmla="*/ 222 h 243"/>
              <a:gd name="T74" fmla="*/ 74 w 125"/>
              <a:gd name="T75" fmla="*/ 218 h 243"/>
              <a:gd name="T76" fmla="*/ 71 w 125"/>
              <a:gd name="T77" fmla="*/ 214 h 243"/>
              <a:gd name="T78" fmla="*/ 67 w 125"/>
              <a:gd name="T79" fmla="*/ 211 h 243"/>
              <a:gd name="T80" fmla="*/ 63 w 125"/>
              <a:gd name="T81" fmla="*/ 210 h 243"/>
              <a:gd name="T82" fmla="*/ 58 w 125"/>
              <a:gd name="T83" fmla="*/ 211 h 243"/>
              <a:gd name="T84" fmla="*/ 54 w 125"/>
              <a:gd name="T85" fmla="*/ 214 h 243"/>
              <a:gd name="T86" fmla="*/ 51 w 125"/>
              <a:gd name="T87" fmla="*/ 21 h 243"/>
              <a:gd name="T88" fmla="*/ 53 w 125"/>
              <a:gd name="T89" fmla="*/ 23 h 243"/>
              <a:gd name="T90" fmla="*/ 72 w 125"/>
              <a:gd name="T91" fmla="*/ 23 h 243"/>
              <a:gd name="T92" fmla="*/ 74 w 125"/>
              <a:gd name="T93" fmla="*/ 21 h 243"/>
              <a:gd name="T94" fmla="*/ 72 w 125"/>
              <a:gd name="T95" fmla="*/ 19 h 243"/>
              <a:gd name="T96" fmla="*/ 53 w 125"/>
              <a:gd name="T97" fmla="*/ 19 h 243"/>
              <a:gd name="T98" fmla="*/ 51 w 125"/>
              <a:gd name="T99" fmla="*/ 2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243">
                <a:moveTo>
                  <a:pt x="0" y="21"/>
                </a:moveTo>
                <a:cubicBezTo>
                  <a:pt x="0" y="18"/>
                  <a:pt x="1" y="15"/>
                  <a:pt x="2" y="13"/>
                </a:cubicBezTo>
                <a:cubicBezTo>
                  <a:pt x="3" y="10"/>
                  <a:pt x="4" y="8"/>
                  <a:pt x="6" y="6"/>
                </a:cubicBezTo>
                <a:cubicBezTo>
                  <a:pt x="10" y="2"/>
                  <a:pt x="15" y="0"/>
                  <a:pt x="21" y="0"/>
                </a:cubicBezTo>
                <a:cubicBezTo>
                  <a:pt x="21" y="0"/>
                  <a:pt x="21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4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10" y="0"/>
                  <a:pt x="115" y="2"/>
                  <a:pt x="119" y="6"/>
                </a:cubicBezTo>
                <a:cubicBezTo>
                  <a:pt x="121" y="8"/>
                  <a:pt x="123" y="10"/>
                  <a:pt x="124" y="13"/>
                </a:cubicBezTo>
                <a:cubicBezTo>
                  <a:pt x="125" y="15"/>
                  <a:pt x="125" y="18"/>
                  <a:pt x="125" y="21"/>
                </a:cubicBezTo>
                <a:cubicBezTo>
                  <a:pt x="125" y="222"/>
                  <a:pt x="125" y="222"/>
                  <a:pt x="125" y="222"/>
                </a:cubicBezTo>
                <a:cubicBezTo>
                  <a:pt x="125" y="228"/>
                  <a:pt x="123" y="232"/>
                  <a:pt x="119" y="237"/>
                </a:cubicBezTo>
                <a:cubicBezTo>
                  <a:pt x="117" y="239"/>
                  <a:pt x="115" y="240"/>
                  <a:pt x="113" y="241"/>
                </a:cubicBezTo>
                <a:cubicBezTo>
                  <a:pt x="111" y="243"/>
                  <a:pt x="108" y="243"/>
                  <a:pt x="106" y="243"/>
                </a:cubicBezTo>
                <a:cubicBezTo>
                  <a:pt x="20" y="243"/>
                  <a:pt x="20" y="243"/>
                  <a:pt x="20" y="243"/>
                </a:cubicBezTo>
                <a:cubicBezTo>
                  <a:pt x="17" y="243"/>
                  <a:pt x="15" y="243"/>
                  <a:pt x="12" y="241"/>
                </a:cubicBezTo>
                <a:cubicBezTo>
                  <a:pt x="10" y="240"/>
                  <a:pt x="8" y="239"/>
                  <a:pt x="6" y="237"/>
                </a:cubicBezTo>
                <a:cubicBezTo>
                  <a:pt x="2" y="232"/>
                  <a:pt x="0" y="228"/>
                  <a:pt x="0" y="222"/>
                </a:cubicBezTo>
                <a:lnTo>
                  <a:pt x="0" y="21"/>
                </a:lnTo>
                <a:close/>
                <a:moveTo>
                  <a:pt x="11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" y="42"/>
                  <a:pt x="11" y="42"/>
                  <a:pt x="11" y="42"/>
                </a:cubicBezTo>
                <a:lnTo>
                  <a:pt x="11" y="201"/>
                </a:lnTo>
                <a:close/>
                <a:moveTo>
                  <a:pt x="54" y="214"/>
                </a:moveTo>
                <a:cubicBezTo>
                  <a:pt x="53" y="215"/>
                  <a:pt x="52" y="216"/>
                  <a:pt x="51" y="218"/>
                </a:cubicBezTo>
                <a:cubicBezTo>
                  <a:pt x="51" y="219"/>
                  <a:pt x="50" y="221"/>
                  <a:pt x="50" y="222"/>
                </a:cubicBezTo>
                <a:cubicBezTo>
                  <a:pt x="50" y="224"/>
                  <a:pt x="51" y="225"/>
                  <a:pt x="51" y="227"/>
                </a:cubicBezTo>
                <a:cubicBezTo>
                  <a:pt x="52" y="228"/>
                  <a:pt x="53" y="230"/>
                  <a:pt x="54" y="231"/>
                </a:cubicBezTo>
                <a:cubicBezTo>
                  <a:pt x="55" y="232"/>
                  <a:pt x="57" y="233"/>
                  <a:pt x="58" y="234"/>
                </a:cubicBezTo>
                <a:cubicBezTo>
                  <a:pt x="60" y="234"/>
                  <a:pt x="61" y="234"/>
                  <a:pt x="63" y="234"/>
                </a:cubicBezTo>
                <a:cubicBezTo>
                  <a:pt x="64" y="234"/>
                  <a:pt x="66" y="234"/>
                  <a:pt x="67" y="234"/>
                </a:cubicBezTo>
                <a:cubicBezTo>
                  <a:pt x="69" y="233"/>
                  <a:pt x="70" y="232"/>
                  <a:pt x="71" y="231"/>
                </a:cubicBezTo>
                <a:cubicBezTo>
                  <a:pt x="72" y="230"/>
                  <a:pt x="73" y="228"/>
                  <a:pt x="74" y="227"/>
                </a:cubicBezTo>
                <a:cubicBezTo>
                  <a:pt x="75" y="225"/>
                  <a:pt x="75" y="224"/>
                  <a:pt x="75" y="222"/>
                </a:cubicBezTo>
                <a:cubicBezTo>
                  <a:pt x="75" y="221"/>
                  <a:pt x="75" y="219"/>
                  <a:pt x="74" y="218"/>
                </a:cubicBezTo>
                <a:cubicBezTo>
                  <a:pt x="73" y="216"/>
                  <a:pt x="72" y="215"/>
                  <a:pt x="71" y="214"/>
                </a:cubicBezTo>
                <a:cubicBezTo>
                  <a:pt x="70" y="213"/>
                  <a:pt x="69" y="212"/>
                  <a:pt x="67" y="211"/>
                </a:cubicBezTo>
                <a:cubicBezTo>
                  <a:pt x="66" y="210"/>
                  <a:pt x="64" y="210"/>
                  <a:pt x="63" y="210"/>
                </a:cubicBezTo>
                <a:cubicBezTo>
                  <a:pt x="61" y="210"/>
                  <a:pt x="60" y="210"/>
                  <a:pt x="58" y="211"/>
                </a:cubicBezTo>
                <a:cubicBezTo>
                  <a:pt x="57" y="212"/>
                  <a:pt x="55" y="213"/>
                  <a:pt x="54" y="214"/>
                </a:cubicBezTo>
                <a:close/>
                <a:moveTo>
                  <a:pt x="51" y="21"/>
                </a:moveTo>
                <a:cubicBezTo>
                  <a:pt x="51" y="22"/>
                  <a:pt x="52" y="23"/>
                  <a:pt x="53" y="23"/>
                </a:cubicBezTo>
                <a:cubicBezTo>
                  <a:pt x="72" y="23"/>
                  <a:pt x="72" y="23"/>
                  <a:pt x="72" y="23"/>
                </a:cubicBezTo>
                <a:cubicBezTo>
                  <a:pt x="74" y="23"/>
                  <a:pt x="74" y="22"/>
                  <a:pt x="74" y="21"/>
                </a:cubicBezTo>
                <a:cubicBezTo>
                  <a:pt x="74" y="19"/>
                  <a:pt x="74" y="19"/>
                  <a:pt x="7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2" y="19"/>
                  <a:pt x="51" y="19"/>
                  <a:pt x="51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5" name="Freeform 26"/>
          <p:cNvSpPr>
            <a:spLocks noEditPoints="1"/>
          </p:cNvSpPr>
          <p:nvPr userDrawn="1"/>
        </p:nvSpPr>
        <p:spPr bwMode="auto">
          <a:xfrm>
            <a:off x="3535621" y="1846349"/>
            <a:ext cx="337615" cy="230294"/>
          </a:xfrm>
          <a:custGeom>
            <a:avLst/>
            <a:gdLst>
              <a:gd name="T0" fmla="*/ 20 w 228"/>
              <a:gd name="T1" fmla="*/ 125 h 156"/>
              <a:gd name="T2" fmla="*/ 20 w 228"/>
              <a:gd name="T3" fmla="*/ 10 h 156"/>
              <a:gd name="T4" fmla="*/ 24 w 228"/>
              <a:gd name="T5" fmla="*/ 3 h 156"/>
              <a:gd name="T6" fmla="*/ 31 w 228"/>
              <a:gd name="T7" fmla="*/ 0 h 156"/>
              <a:gd name="T8" fmla="*/ 197 w 228"/>
              <a:gd name="T9" fmla="*/ 0 h 156"/>
              <a:gd name="T10" fmla="*/ 204 w 228"/>
              <a:gd name="T11" fmla="*/ 3 h 156"/>
              <a:gd name="T12" fmla="*/ 207 w 228"/>
              <a:gd name="T13" fmla="*/ 10 h 156"/>
              <a:gd name="T14" fmla="*/ 207 w 228"/>
              <a:gd name="T15" fmla="*/ 125 h 156"/>
              <a:gd name="T16" fmla="*/ 228 w 228"/>
              <a:gd name="T17" fmla="*/ 145 h 156"/>
              <a:gd name="T18" fmla="*/ 225 w 228"/>
              <a:gd name="T19" fmla="*/ 153 h 156"/>
              <a:gd name="T20" fmla="*/ 218 w 228"/>
              <a:gd name="T21" fmla="*/ 156 h 156"/>
              <a:gd name="T22" fmla="*/ 10 w 228"/>
              <a:gd name="T23" fmla="*/ 156 h 156"/>
              <a:gd name="T24" fmla="*/ 2 w 228"/>
              <a:gd name="T25" fmla="*/ 153 h 156"/>
              <a:gd name="T26" fmla="*/ 0 w 228"/>
              <a:gd name="T27" fmla="*/ 145 h 156"/>
              <a:gd name="T28" fmla="*/ 20 w 228"/>
              <a:gd name="T29" fmla="*/ 125 h 156"/>
              <a:gd name="T30" fmla="*/ 31 w 228"/>
              <a:gd name="T31" fmla="*/ 125 h 156"/>
              <a:gd name="T32" fmla="*/ 197 w 228"/>
              <a:gd name="T33" fmla="*/ 125 h 156"/>
              <a:gd name="T34" fmla="*/ 197 w 228"/>
              <a:gd name="T35" fmla="*/ 10 h 156"/>
              <a:gd name="T36" fmla="*/ 31 w 228"/>
              <a:gd name="T37" fmla="*/ 10 h 156"/>
              <a:gd name="T38" fmla="*/ 31 w 228"/>
              <a:gd name="T39" fmla="*/ 125 h 156"/>
              <a:gd name="T40" fmla="*/ 85 w 228"/>
              <a:gd name="T41" fmla="*/ 144 h 156"/>
              <a:gd name="T42" fmla="*/ 88 w 228"/>
              <a:gd name="T43" fmla="*/ 145 h 156"/>
              <a:gd name="T44" fmla="*/ 140 w 228"/>
              <a:gd name="T45" fmla="*/ 145 h 156"/>
              <a:gd name="T46" fmla="*/ 143 w 228"/>
              <a:gd name="T47" fmla="*/ 144 h 156"/>
              <a:gd name="T48" fmla="*/ 143 w 228"/>
              <a:gd name="T49" fmla="*/ 144 h 156"/>
              <a:gd name="T50" fmla="*/ 136 w 228"/>
              <a:gd name="T51" fmla="*/ 137 h 156"/>
              <a:gd name="T52" fmla="*/ 132 w 228"/>
              <a:gd name="T53" fmla="*/ 136 h 156"/>
              <a:gd name="T54" fmla="*/ 95 w 228"/>
              <a:gd name="T55" fmla="*/ 136 h 156"/>
              <a:gd name="T56" fmla="*/ 92 w 228"/>
              <a:gd name="T57" fmla="*/ 137 h 156"/>
              <a:gd name="T58" fmla="*/ 85 w 228"/>
              <a:gd name="T59" fmla="*/ 14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8" h="156">
                <a:moveTo>
                  <a:pt x="20" y="125"/>
                </a:moveTo>
                <a:cubicBezTo>
                  <a:pt x="20" y="10"/>
                  <a:pt x="20" y="10"/>
                  <a:pt x="20" y="10"/>
                </a:cubicBezTo>
                <a:cubicBezTo>
                  <a:pt x="20" y="7"/>
                  <a:pt x="21" y="5"/>
                  <a:pt x="24" y="3"/>
                </a:cubicBezTo>
                <a:cubicBezTo>
                  <a:pt x="26" y="1"/>
                  <a:pt x="28" y="0"/>
                  <a:pt x="31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9" y="0"/>
                  <a:pt x="202" y="1"/>
                  <a:pt x="204" y="3"/>
                </a:cubicBezTo>
                <a:cubicBezTo>
                  <a:pt x="206" y="5"/>
                  <a:pt x="207" y="7"/>
                  <a:pt x="207" y="10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28" y="145"/>
                  <a:pt x="228" y="145"/>
                  <a:pt x="228" y="145"/>
                </a:cubicBezTo>
                <a:cubicBezTo>
                  <a:pt x="228" y="148"/>
                  <a:pt x="227" y="151"/>
                  <a:pt x="225" y="153"/>
                </a:cubicBezTo>
                <a:cubicBezTo>
                  <a:pt x="223" y="155"/>
                  <a:pt x="221" y="156"/>
                  <a:pt x="218" y="156"/>
                </a:cubicBezTo>
                <a:cubicBezTo>
                  <a:pt x="10" y="156"/>
                  <a:pt x="10" y="156"/>
                  <a:pt x="10" y="156"/>
                </a:cubicBezTo>
                <a:cubicBezTo>
                  <a:pt x="7" y="156"/>
                  <a:pt x="4" y="155"/>
                  <a:pt x="2" y="153"/>
                </a:cubicBezTo>
                <a:cubicBezTo>
                  <a:pt x="0" y="151"/>
                  <a:pt x="0" y="148"/>
                  <a:pt x="0" y="145"/>
                </a:cubicBezTo>
                <a:lnTo>
                  <a:pt x="20" y="125"/>
                </a:lnTo>
                <a:close/>
                <a:moveTo>
                  <a:pt x="31" y="125"/>
                </a:moveTo>
                <a:cubicBezTo>
                  <a:pt x="197" y="125"/>
                  <a:pt x="197" y="125"/>
                  <a:pt x="197" y="125"/>
                </a:cubicBezTo>
                <a:cubicBezTo>
                  <a:pt x="197" y="10"/>
                  <a:pt x="197" y="10"/>
                  <a:pt x="197" y="10"/>
                </a:cubicBezTo>
                <a:cubicBezTo>
                  <a:pt x="31" y="10"/>
                  <a:pt x="31" y="10"/>
                  <a:pt x="31" y="10"/>
                </a:cubicBezTo>
                <a:lnTo>
                  <a:pt x="31" y="125"/>
                </a:lnTo>
                <a:close/>
                <a:moveTo>
                  <a:pt x="85" y="144"/>
                </a:moveTo>
                <a:cubicBezTo>
                  <a:pt x="85" y="145"/>
                  <a:pt x="86" y="145"/>
                  <a:pt x="88" y="145"/>
                </a:cubicBezTo>
                <a:cubicBezTo>
                  <a:pt x="140" y="145"/>
                  <a:pt x="140" y="145"/>
                  <a:pt x="140" y="145"/>
                </a:cubicBezTo>
                <a:cubicBezTo>
                  <a:pt x="142" y="145"/>
                  <a:pt x="143" y="145"/>
                  <a:pt x="143" y="144"/>
                </a:cubicBezTo>
                <a:cubicBezTo>
                  <a:pt x="143" y="144"/>
                  <a:pt x="143" y="144"/>
                  <a:pt x="143" y="144"/>
                </a:cubicBezTo>
                <a:cubicBezTo>
                  <a:pt x="136" y="137"/>
                  <a:pt x="136" y="137"/>
                  <a:pt x="136" y="137"/>
                </a:cubicBezTo>
                <a:cubicBezTo>
                  <a:pt x="136" y="137"/>
                  <a:pt x="134" y="136"/>
                  <a:pt x="132" y="136"/>
                </a:cubicBezTo>
                <a:cubicBezTo>
                  <a:pt x="95" y="136"/>
                  <a:pt x="95" y="136"/>
                  <a:pt x="95" y="136"/>
                </a:cubicBezTo>
                <a:cubicBezTo>
                  <a:pt x="93" y="136"/>
                  <a:pt x="92" y="137"/>
                  <a:pt x="92" y="137"/>
                </a:cubicBezTo>
                <a:cubicBezTo>
                  <a:pt x="85" y="144"/>
                  <a:pt x="85" y="144"/>
                  <a:pt x="85" y="1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6" name="Freeform 27"/>
          <p:cNvSpPr>
            <a:spLocks noEditPoints="1"/>
          </p:cNvSpPr>
          <p:nvPr userDrawn="1"/>
        </p:nvSpPr>
        <p:spPr bwMode="auto">
          <a:xfrm>
            <a:off x="6340504" y="1843723"/>
            <a:ext cx="277246" cy="277246"/>
          </a:xfrm>
          <a:custGeom>
            <a:avLst/>
            <a:gdLst>
              <a:gd name="T0" fmla="*/ 0 w 188"/>
              <a:gd name="T1" fmla="*/ 8 h 187"/>
              <a:gd name="T2" fmla="*/ 3 w 188"/>
              <a:gd name="T3" fmla="*/ 3 h 187"/>
              <a:gd name="T4" fmla="*/ 9 w 188"/>
              <a:gd name="T5" fmla="*/ 0 h 187"/>
              <a:gd name="T6" fmla="*/ 180 w 188"/>
              <a:gd name="T7" fmla="*/ 0 h 187"/>
              <a:gd name="T8" fmla="*/ 185 w 188"/>
              <a:gd name="T9" fmla="*/ 3 h 187"/>
              <a:gd name="T10" fmla="*/ 188 w 188"/>
              <a:gd name="T11" fmla="*/ 8 h 187"/>
              <a:gd name="T12" fmla="*/ 188 w 188"/>
              <a:gd name="T13" fmla="*/ 147 h 187"/>
              <a:gd name="T14" fmla="*/ 185 w 188"/>
              <a:gd name="T15" fmla="*/ 153 h 187"/>
              <a:gd name="T16" fmla="*/ 180 w 188"/>
              <a:gd name="T17" fmla="*/ 156 h 187"/>
              <a:gd name="T18" fmla="*/ 113 w 188"/>
              <a:gd name="T19" fmla="*/ 156 h 187"/>
              <a:gd name="T20" fmla="*/ 116 w 188"/>
              <a:gd name="T21" fmla="*/ 180 h 187"/>
              <a:gd name="T22" fmla="*/ 121 w 188"/>
              <a:gd name="T23" fmla="*/ 186 h 187"/>
              <a:gd name="T24" fmla="*/ 121 w 188"/>
              <a:gd name="T25" fmla="*/ 186 h 187"/>
              <a:gd name="T26" fmla="*/ 120 w 188"/>
              <a:gd name="T27" fmla="*/ 187 h 187"/>
              <a:gd name="T28" fmla="*/ 117 w 188"/>
              <a:gd name="T29" fmla="*/ 187 h 187"/>
              <a:gd name="T30" fmla="*/ 116 w 188"/>
              <a:gd name="T31" fmla="*/ 187 h 187"/>
              <a:gd name="T32" fmla="*/ 73 w 188"/>
              <a:gd name="T33" fmla="*/ 187 h 187"/>
              <a:gd name="T34" fmla="*/ 67 w 188"/>
              <a:gd name="T35" fmla="*/ 186 h 187"/>
              <a:gd name="T36" fmla="*/ 67 w 188"/>
              <a:gd name="T37" fmla="*/ 186 h 187"/>
              <a:gd name="T38" fmla="*/ 72 w 188"/>
              <a:gd name="T39" fmla="*/ 180 h 187"/>
              <a:gd name="T40" fmla="*/ 75 w 188"/>
              <a:gd name="T41" fmla="*/ 156 h 187"/>
              <a:gd name="T42" fmla="*/ 9 w 188"/>
              <a:gd name="T43" fmla="*/ 156 h 187"/>
              <a:gd name="T44" fmla="*/ 3 w 188"/>
              <a:gd name="T45" fmla="*/ 153 h 187"/>
              <a:gd name="T46" fmla="*/ 0 w 188"/>
              <a:gd name="T47" fmla="*/ 147 h 187"/>
              <a:gd name="T48" fmla="*/ 0 w 188"/>
              <a:gd name="T49" fmla="*/ 8 h 187"/>
              <a:gd name="T50" fmla="*/ 11 w 188"/>
              <a:gd name="T51" fmla="*/ 117 h 187"/>
              <a:gd name="T52" fmla="*/ 177 w 188"/>
              <a:gd name="T53" fmla="*/ 117 h 187"/>
              <a:gd name="T54" fmla="*/ 177 w 188"/>
              <a:gd name="T55" fmla="*/ 11 h 187"/>
              <a:gd name="T56" fmla="*/ 11 w 188"/>
              <a:gd name="T57" fmla="*/ 11 h 187"/>
              <a:gd name="T58" fmla="*/ 11 w 188"/>
              <a:gd name="T59" fmla="*/ 117 h 187"/>
              <a:gd name="T60" fmla="*/ 90 w 188"/>
              <a:gd name="T61" fmla="*/ 130 h 187"/>
              <a:gd name="T62" fmla="*/ 89 w 188"/>
              <a:gd name="T63" fmla="*/ 134 h 187"/>
              <a:gd name="T64" fmla="*/ 90 w 188"/>
              <a:gd name="T65" fmla="*/ 138 h 187"/>
              <a:gd name="T66" fmla="*/ 94 w 188"/>
              <a:gd name="T67" fmla="*/ 139 h 187"/>
              <a:gd name="T68" fmla="*/ 98 w 188"/>
              <a:gd name="T69" fmla="*/ 138 h 187"/>
              <a:gd name="T70" fmla="*/ 99 w 188"/>
              <a:gd name="T71" fmla="*/ 134 h 187"/>
              <a:gd name="T72" fmla="*/ 98 w 188"/>
              <a:gd name="T73" fmla="*/ 130 h 187"/>
              <a:gd name="T74" fmla="*/ 94 w 188"/>
              <a:gd name="T75" fmla="*/ 129 h 187"/>
              <a:gd name="T76" fmla="*/ 90 w 188"/>
              <a:gd name="T77" fmla="*/ 13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7">
                <a:moveTo>
                  <a:pt x="0" y="8"/>
                </a:moveTo>
                <a:cubicBezTo>
                  <a:pt x="0" y="6"/>
                  <a:pt x="1" y="4"/>
                  <a:pt x="3" y="3"/>
                </a:cubicBezTo>
                <a:cubicBezTo>
                  <a:pt x="4" y="1"/>
                  <a:pt x="6" y="0"/>
                  <a:pt x="9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4" y="1"/>
                  <a:pt x="185" y="3"/>
                </a:cubicBezTo>
                <a:cubicBezTo>
                  <a:pt x="187" y="4"/>
                  <a:pt x="188" y="6"/>
                  <a:pt x="188" y="8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50"/>
                  <a:pt x="187" y="152"/>
                  <a:pt x="185" y="153"/>
                </a:cubicBezTo>
                <a:cubicBezTo>
                  <a:pt x="184" y="155"/>
                  <a:pt x="182" y="156"/>
                  <a:pt x="180" y="156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7"/>
                  <a:pt x="121" y="187"/>
                  <a:pt x="120" y="187"/>
                </a:cubicBezTo>
                <a:cubicBezTo>
                  <a:pt x="119" y="187"/>
                  <a:pt x="118" y="187"/>
                  <a:pt x="117" y="187"/>
                </a:cubicBezTo>
                <a:cubicBezTo>
                  <a:pt x="116" y="187"/>
                  <a:pt x="116" y="187"/>
                  <a:pt x="116" y="187"/>
                </a:cubicBezTo>
                <a:cubicBezTo>
                  <a:pt x="73" y="187"/>
                  <a:pt x="73" y="187"/>
                  <a:pt x="73" y="187"/>
                </a:cubicBezTo>
                <a:cubicBezTo>
                  <a:pt x="69" y="187"/>
                  <a:pt x="67" y="187"/>
                  <a:pt x="67" y="186"/>
                </a:cubicBezTo>
                <a:cubicBezTo>
                  <a:pt x="67" y="186"/>
                  <a:pt x="67" y="186"/>
                  <a:pt x="67" y="186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5" y="156"/>
                  <a:pt x="75" y="156"/>
                  <a:pt x="75" y="156"/>
                </a:cubicBezTo>
                <a:cubicBezTo>
                  <a:pt x="9" y="156"/>
                  <a:pt x="9" y="156"/>
                  <a:pt x="9" y="156"/>
                </a:cubicBezTo>
                <a:cubicBezTo>
                  <a:pt x="6" y="156"/>
                  <a:pt x="4" y="155"/>
                  <a:pt x="3" y="153"/>
                </a:cubicBezTo>
                <a:cubicBezTo>
                  <a:pt x="1" y="152"/>
                  <a:pt x="0" y="150"/>
                  <a:pt x="0" y="147"/>
                </a:cubicBezTo>
                <a:lnTo>
                  <a:pt x="0" y="8"/>
                </a:lnTo>
                <a:close/>
                <a:moveTo>
                  <a:pt x="11" y="117"/>
                </a:moveTo>
                <a:cubicBezTo>
                  <a:pt x="177" y="117"/>
                  <a:pt x="177" y="117"/>
                  <a:pt x="177" y="117"/>
                </a:cubicBezTo>
                <a:cubicBezTo>
                  <a:pt x="177" y="11"/>
                  <a:pt x="177" y="11"/>
                  <a:pt x="177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7"/>
                </a:lnTo>
                <a:close/>
                <a:moveTo>
                  <a:pt x="90" y="130"/>
                </a:moveTo>
                <a:cubicBezTo>
                  <a:pt x="89" y="131"/>
                  <a:pt x="89" y="133"/>
                  <a:pt x="89" y="134"/>
                </a:cubicBezTo>
                <a:cubicBezTo>
                  <a:pt x="89" y="136"/>
                  <a:pt x="89" y="137"/>
                  <a:pt x="90" y="138"/>
                </a:cubicBezTo>
                <a:cubicBezTo>
                  <a:pt x="91" y="139"/>
                  <a:pt x="93" y="139"/>
                  <a:pt x="94" y="139"/>
                </a:cubicBezTo>
                <a:cubicBezTo>
                  <a:pt x="96" y="139"/>
                  <a:pt x="97" y="139"/>
                  <a:pt x="98" y="138"/>
                </a:cubicBezTo>
                <a:cubicBezTo>
                  <a:pt x="99" y="137"/>
                  <a:pt x="99" y="136"/>
                  <a:pt x="99" y="134"/>
                </a:cubicBezTo>
                <a:cubicBezTo>
                  <a:pt x="99" y="133"/>
                  <a:pt x="99" y="131"/>
                  <a:pt x="98" y="130"/>
                </a:cubicBezTo>
                <a:cubicBezTo>
                  <a:pt x="97" y="129"/>
                  <a:pt x="96" y="129"/>
                  <a:pt x="94" y="129"/>
                </a:cubicBezTo>
                <a:cubicBezTo>
                  <a:pt x="93" y="129"/>
                  <a:pt x="91" y="129"/>
                  <a:pt x="90" y="1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7" name="Freeform 25"/>
          <p:cNvSpPr>
            <a:spLocks noEditPoints="1"/>
          </p:cNvSpPr>
          <p:nvPr userDrawn="1"/>
        </p:nvSpPr>
        <p:spPr bwMode="auto">
          <a:xfrm>
            <a:off x="9165614" y="1854511"/>
            <a:ext cx="234765" cy="306313"/>
          </a:xfrm>
          <a:custGeom>
            <a:avLst/>
            <a:gdLst>
              <a:gd name="T0" fmla="*/ 0 w 160"/>
              <a:gd name="T1" fmla="*/ 11 h 208"/>
              <a:gd name="T2" fmla="*/ 2 w 160"/>
              <a:gd name="T3" fmla="*/ 3 h 208"/>
              <a:gd name="T4" fmla="*/ 9 w 160"/>
              <a:gd name="T5" fmla="*/ 0 h 208"/>
              <a:gd name="T6" fmla="*/ 150 w 160"/>
              <a:gd name="T7" fmla="*/ 0 h 208"/>
              <a:gd name="T8" fmla="*/ 157 w 160"/>
              <a:gd name="T9" fmla="*/ 3 h 208"/>
              <a:gd name="T10" fmla="*/ 160 w 160"/>
              <a:gd name="T11" fmla="*/ 11 h 208"/>
              <a:gd name="T12" fmla="*/ 160 w 160"/>
              <a:gd name="T13" fmla="*/ 198 h 208"/>
              <a:gd name="T14" fmla="*/ 157 w 160"/>
              <a:gd name="T15" fmla="*/ 206 h 208"/>
              <a:gd name="T16" fmla="*/ 150 w 160"/>
              <a:gd name="T17" fmla="*/ 208 h 208"/>
              <a:gd name="T18" fmla="*/ 9 w 160"/>
              <a:gd name="T19" fmla="*/ 208 h 208"/>
              <a:gd name="T20" fmla="*/ 2 w 160"/>
              <a:gd name="T21" fmla="*/ 206 h 208"/>
              <a:gd name="T22" fmla="*/ 0 w 160"/>
              <a:gd name="T23" fmla="*/ 198 h 208"/>
              <a:gd name="T24" fmla="*/ 0 w 160"/>
              <a:gd name="T25" fmla="*/ 11 h 208"/>
              <a:gd name="T26" fmla="*/ 17 w 160"/>
              <a:gd name="T27" fmla="*/ 188 h 208"/>
              <a:gd name="T28" fmla="*/ 142 w 160"/>
              <a:gd name="T29" fmla="*/ 188 h 208"/>
              <a:gd name="T30" fmla="*/ 142 w 160"/>
              <a:gd name="T31" fmla="*/ 22 h 208"/>
              <a:gd name="T32" fmla="*/ 17 w 160"/>
              <a:gd name="T33" fmla="*/ 22 h 208"/>
              <a:gd name="T34" fmla="*/ 17 w 160"/>
              <a:gd name="T35" fmla="*/ 188 h 208"/>
              <a:gd name="T36" fmla="*/ 75 w 160"/>
              <a:gd name="T37" fmla="*/ 200 h 208"/>
              <a:gd name="T38" fmla="*/ 76 w 160"/>
              <a:gd name="T39" fmla="*/ 203 h 208"/>
              <a:gd name="T40" fmla="*/ 80 w 160"/>
              <a:gd name="T41" fmla="*/ 205 h 208"/>
              <a:gd name="T42" fmla="*/ 83 w 160"/>
              <a:gd name="T43" fmla="*/ 203 h 208"/>
              <a:gd name="T44" fmla="*/ 85 w 160"/>
              <a:gd name="T45" fmla="*/ 200 h 208"/>
              <a:gd name="T46" fmla="*/ 83 w 160"/>
              <a:gd name="T47" fmla="*/ 196 h 208"/>
              <a:gd name="T48" fmla="*/ 80 w 160"/>
              <a:gd name="T49" fmla="*/ 195 h 208"/>
              <a:gd name="T50" fmla="*/ 76 w 160"/>
              <a:gd name="T51" fmla="*/ 196 h 208"/>
              <a:gd name="T52" fmla="*/ 75 w 160"/>
              <a:gd name="T53" fmla="*/ 20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0" h="208">
                <a:moveTo>
                  <a:pt x="0" y="11"/>
                </a:moveTo>
                <a:cubicBezTo>
                  <a:pt x="0" y="8"/>
                  <a:pt x="0" y="5"/>
                  <a:pt x="2" y="3"/>
                </a:cubicBezTo>
                <a:cubicBezTo>
                  <a:pt x="4" y="1"/>
                  <a:pt x="6" y="0"/>
                  <a:pt x="9" y="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3" y="0"/>
                  <a:pt x="155" y="1"/>
                  <a:pt x="157" y="3"/>
                </a:cubicBezTo>
                <a:cubicBezTo>
                  <a:pt x="159" y="5"/>
                  <a:pt x="160" y="8"/>
                  <a:pt x="160" y="11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60" y="201"/>
                  <a:pt x="159" y="204"/>
                  <a:pt x="157" y="206"/>
                </a:cubicBezTo>
                <a:cubicBezTo>
                  <a:pt x="155" y="208"/>
                  <a:pt x="153" y="208"/>
                  <a:pt x="150" y="208"/>
                </a:cubicBezTo>
                <a:cubicBezTo>
                  <a:pt x="9" y="208"/>
                  <a:pt x="9" y="208"/>
                  <a:pt x="9" y="208"/>
                </a:cubicBezTo>
                <a:cubicBezTo>
                  <a:pt x="6" y="208"/>
                  <a:pt x="4" y="208"/>
                  <a:pt x="2" y="206"/>
                </a:cubicBezTo>
                <a:cubicBezTo>
                  <a:pt x="0" y="204"/>
                  <a:pt x="0" y="201"/>
                  <a:pt x="0" y="198"/>
                </a:cubicBezTo>
                <a:lnTo>
                  <a:pt x="0" y="11"/>
                </a:lnTo>
                <a:close/>
                <a:moveTo>
                  <a:pt x="17" y="188"/>
                </a:moveTo>
                <a:cubicBezTo>
                  <a:pt x="142" y="188"/>
                  <a:pt x="142" y="188"/>
                  <a:pt x="142" y="188"/>
                </a:cubicBezTo>
                <a:cubicBezTo>
                  <a:pt x="142" y="22"/>
                  <a:pt x="142" y="22"/>
                  <a:pt x="142" y="22"/>
                </a:cubicBezTo>
                <a:cubicBezTo>
                  <a:pt x="17" y="22"/>
                  <a:pt x="17" y="22"/>
                  <a:pt x="17" y="22"/>
                </a:cubicBezTo>
                <a:lnTo>
                  <a:pt x="17" y="188"/>
                </a:lnTo>
                <a:close/>
                <a:moveTo>
                  <a:pt x="75" y="200"/>
                </a:moveTo>
                <a:cubicBezTo>
                  <a:pt x="75" y="201"/>
                  <a:pt x="75" y="202"/>
                  <a:pt x="76" y="203"/>
                </a:cubicBezTo>
                <a:cubicBezTo>
                  <a:pt x="77" y="204"/>
                  <a:pt x="78" y="205"/>
                  <a:pt x="80" y="205"/>
                </a:cubicBezTo>
                <a:cubicBezTo>
                  <a:pt x="81" y="205"/>
                  <a:pt x="82" y="204"/>
                  <a:pt x="83" y="203"/>
                </a:cubicBezTo>
                <a:cubicBezTo>
                  <a:pt x="84" y="202"/>
                  <a:pt x="85" y="201"/>
                  <a:pt x="85" y="200"/>
                </a:cubicBezTo>
                <a:cubicBezTo>
                  <a:pt x="85" y="198"/>
                  <a:pt x="84" y="197"/>
                  <a:pt x="83" y="196"/>
                </a:cubicBezTo>
                <a:cubicBezTo>
                  <a:pt x="82" y="195"/>
                  <a:pt x="81" y="195"/>
                  <a:pt x="80" y="195"/>
                </a:cubicBezTo>
                <a:cubicBezTo>
                  <a:pt x="78" y="195"/>
                  <a:pt x="77" y="195"/>
                  <a:pt x="76" y="196"/>
                </a:cubicBezTo>
                <a:cubicBezTo>
                  <a:pt x="75" y="197"/>
                  <a:pt x="75" y="198"/>
                  <a:pt x="75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/>
          </p:nvPr>
        </p:nvSpPr>
        <p:spPr>
          <a:xfrm>
            <a:off x="626622" y="3767327"/>
            <a:ext cx="10916338" cy="24984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3541148" y="242973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3541148" y="269272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318332" y="2412498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6318332" y="2675496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96512" y="242973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96512" y="269272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1018939" y="1828800"/>
            <a:ext cx="2128297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51"/>
          </p:nvPr>
        </p:nvSpPr>
        <p:spPr>
          <a:xfrm>
            <a:off x="3956495" y="1787865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6733678" y="1787865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9527559" y="1803477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0149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98675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75038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49813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49813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5038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098675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3900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23900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098675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75038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849813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sz="quarter" idx="30"/>
          </p:nvPr>
        </p:nvSpPr>
        <p:spPr>
          <a:xfrm>
            <a:off x="6597832" y="1864265"/>
            <a:ext cx="4788625" cy="4038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5064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98675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75038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49813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49813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5038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098675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3900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23900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098675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75038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849813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Contact us</a:t>
            </a:r>
          </a:p>
        </p:txBody>
      </p:sp>
      <p:sp>
        <p:nvSpPr>
          <p:cNvPr id="3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7302212" y="1736448"/>
            <a:ext cx="2766393" cy="3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1400" kern="0" dirty="0">
                <a:solidFill>
                  <a:schemeClr val="accent1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Learn more:</a:t>
            </a:r>
          </a:p>
        </p:txBody>
      </p:sp>
      <p:sp>
        <p:nvSpPr>
          <p:cNvPr id="40" name="Freeform 11"/>
          <p:cNvSpPr>
            <a:spLocks noEditPoints="1"/>
          </p:cNvSpPr>
          <p:nvPr userDrawn="1"/>
        </p:nvSpPr>
        <p:spPr bwMode="auto">
          <a:xfrm>
            <a:off x="6770980" y="1810451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7302211" y="5319332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+44 (0) 161 476 9140</a:t>
            </a:r>
            <a:endParaRPr lang="en-US" sz="1100" b="1" kern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ea typeface="Roboto Condensed Light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7339356" y="5760254"/>
            <a:ext cx="1301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hello@cga.co.uk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10053349" y="5778929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www.cga.co.uk</a:t>
            </a:r>
          </a:p>
        </p:txBody>
      </p:sp>
      <p:sp>
        <p:nvSpPr>
          <p:cNvPr id="45" name="Freeform 171"/>
          <p:cNvSpPr>
            <a:spLocks noEditPoints="1"/>
          </p:cNvSpPr>
          <p:nvPr userDrawn="1"/>
        </p:nvSpPr>
        <p:spPr bwMode="auto">
          <a:xfrm>
            <a:off x="9705044" y="5791152"/>
            <a:ext cx="250131" cy="214397"/>
          </a:xfrm>
          <a:custGeom>
            <a:avLst/>
            <a:gdLst>
              <a:gd name="T0" fmla="*/ 169 w 169"/>
              <a:gd name="T1" fmla="*/ 40 h 145"/>
              <a:gd name="T2" fmla="*/ 169 w 169"/>
              <a:gd name="T3" fmla="*/ 76 h 145"/>
              <a:gd name="T4" fmla="*/ 0 w 169"/>
              <a:gd name="T5" fmla="*/ 76 h 145"/>
              <a:gd name="T6" fmla="*/ 0 w 169"/>
              <a:gd name="T7" fmla="*/ 40 h 145"/>
              <a:gd name="T8" fmla="*/ 4 w 169"/>
              <a:gd name="T9" fmla="*/ 29 h 145"/>
              <a:gd name="T10" fmla="*/ 15 w 169"/>
              <a:gd name="T11" fmla="*/ 24 h 145"/>
              <a:gd name="T12" fmla="*/ 48 w 169"/>
              <a:gd name="T13" fmla="*/ 24 h 145"/>
              <a:gd name="T14" fmla="*/ 48 w 169"/>
              <a:gd name="T15" fmla="*/ 9 h 145"/>
              <a:gd name="T16" fmla="*/ 51 w 169"/>
              <a:gd name="T17" fmla="*/ 3 h 145"/>
              <a:gd name="T18" fmla="*/ 57 w 169"/>
              <a:gd name="T19" fmla="*/ 0 h 145"/>
              <a:gd name="T20" fmla="*/ 112 w 169"/>
              <a:gd name="T21" fmla="*/ 0 h 145"/>
              <a:gd name="T22" fmla="*/ 118 w 169"/>
              <a:gd name="T23" fmla="*/ 3 h 145"/>
              <a:gd name="T24" fmla="*/ 121 w 169"/>
              <a:gd name="T25" fmla="*/ 9 h 145"/>
              <a:gd name="T26" fmla="*/ 121 w 169"/>
              <a:gd name="T27" fmla="*/ 24 h 145"/>
              <a:gd name="T28" fmla="*/ 154 w 169"/>
              <a:gd name="T29" fmla="*/ 24 h 145"/>
              <a:gd name="T30" fmla="*/ 165 w 169"/>
              <a:gd name="T31" fmla="*/ 29 h 145"/>
              <a:gd name="T32" fmla="*/ 169 w 169"/>
              <a:gd name="T33" fmla="*/ 40 h 145"/>
              <a:gd name="T34" fmla="*/ 169 w 169"/>
              <a:gd name="T35" fmla="*/ 85 h 145"/>
              <a:gd name="T36" fmla="*/ 169 w 169"/>
              <a:gd name="T37" fmla="*/ 130 h 145"/>
              <a:gd name="T38" fmla="*/ 165 w 169"/>
              <a:gd name="T39" fmla="*/ 141 h 145"/>
              <a:gd name="T40" fmla="*/ 154 w 169"/>
              <a:gd name="T41" fmla="*/ 145 h 145"/>
              <a:gd name="T42" fmla="*/ 15 w 169"/>
              <a:gd name="T43" fmla="*/ 145 h 145"/>
              <a:gd name="T44" fmla="*/ 4 w 169"/>
              <a:gd name="T45" fmla="*/ 141 h 145"/>
              <a:gd name="T46" fmla="*/ 0 w 169"/>
              <a:gd name="T47" fmla="*/ 130 h 145"/>
              <a:gd name="T48" fmla="*/ 0 w 169"/>
              <a:gd name="T49" fmla="*/ 85 h 145"/>
              <a:gd name="T50" fmla="*/ 63 w 169"/>
              <a:gd name="T51" fmla="*/ 85 h 145"/>
              <a:gd name="T52" fmla="*/ 63 w 169"/>
              <a:gd name="T53" fmla="*/ 100 h 145"/>
              <a:gd name="T54" fmla="*/ 65 w 169"/>
              <a:gd name="T55" fmla="*/ 104 h 145"/>
              <a:gd name="T56" fmla="*/ 69 w 169"/>
              <a:gd name="T57" fmla="*/ 106 h 145"/>
              <a:gd name="T58" fmla="*/ 100 w 169"/>
              <a:gd name="T59" fmla="*/ 106 h 145"/>
              <a:gd name="T60" fmla="*/ 104 w 169"/>
              <a:gd name="T61" fmla="*/ 104 h 145"/>
              <a:gd name="T62" fmla="*/ 106 w 169"/>
              <a:gd name="T63" fmla="*/ 100 h 145"/>
              <a:gd name="T64" fmla="*/ 106 w 169"/>
              <a:gd name="T65" fmla="*/ 85 h 145"/>
              <a:gd name="T66" fmla="*/ 169 w 169"/>
              <a:gd name="T67" fmla="*/ 85 h 145"/>
              <a:gd name="T68" fmla="*/ 60 w 169"/>
              <a:gd name="T69" fmla="*/ 24 h 145"/>
              <a:gd name="T70" fmla="*/ 109 w 169"/>
              <a:gd name="T71" fmla="*/ 24 h 145"/>
              <a:gd name="T72" fmla="*/ 109 w 169"/>
              <a:gd name="T73" fmla="*/ 12 h 145"/>
              <a:gd name="T74" fmla="*/ 60 w 169"/>
              <a:gd name="T75" fmla="*/ 12 h 145"/>
              <a:gd name="T76" fmla="*/ 60 w 169"/>
              <a:gd name="T77" fmla="*/ 24 h 145"/>
              <a:gd name="T78" fmla="*/ 97 w 169"/>
              <a:gd name="T79" fmla="*/ 85 h 145"/>
              <a:gd name="T80" fmla="*/ 97 w 169"/>
              <a:gd name="T81" fmla="*/ 97 h 145"/>
              <a:gd name="T82" fmla="*/ 72 w 169"/>
              <a:gd name="T83" fmla="*/ 97 h 145"/>
              <a:gd name="T84" fmla="*/ 72 w 169"/>
              <a:gd name="T85" fmla="*/ 85 h 145"/>
              <a:gd name="T86" fmla="*/ 97 w 169"/>
              <a:gd name="T87" fmla="*/ 8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9" h="145">
                <a:moveTo>
                  <a:pt x="169" y="40"/>
                </a:moveTo>
                <a:cubicBezTo>
                  <a:pt x="169" y="76"/>
                  <a:pt x="169" y="76"/>
                  <a:pt x="169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5"/>
                  <a:pt x="1" y="32"/>
                  <a:pt x="4" y="29"/>
                </a:cubicBezTo>
                <a:cubicBezTo>
                  <a:pt x="7" y="26"/>
                  <a:pt x="11" y="24"/>
                  <a:pt x="15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7"/>
                  <a:pt x="49" y="5"/>
                  <a:pt x="51" y="3"/>
                </a:cubicBezTo>
                <a:cubicBezTo>
                  <a:pt x="53" y="1"/>
                  <a:pt x="55" y="0"/>
                  <a:pt x="57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4" y="0"/>
                  <a:pt x="116" y="1"/>
                  <a:pt x="118" y="3"/>
                </a:cubicBezTo>
                <a:cubicBezTo>
                  <a:pt x="120" y="5"/>
                  <a:pt x="121" y="7"/>
                  <a:pt x="121" y="9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8" y="24"/>
                  <a:pt x="162" y="26"/>
                  <a:pt x="165" y="29"/>
                </a:cubicBezTo>
                <a:cubicBezTo>
                  <a:pt x="168" y="32"/>
                  <a:pt x="169" y="35"/>
                  <a:pt x="169" y="40"/>
                </a:cubicBezTo>
                <a:close/>
                <a:moveTo>
                  <a:pt x="169" y="85"/>
                </a:moveTo>
                <a:cubicBezTo>
                  <a:pt x="169" y="130"/>
                  <a:pt x="169" y="130"/>
                  <a:pt x="169" y="130"/>
                </a:cubicBezTo>
                <a:cubicBezTo>
                  <a:pt x="169" y="134"/>
                  <a:pt x="168" y="138"/>
                  <a:pt x="165" y="141"/>
                </a:cubicBezTo>
                <a:cubicBezTo>
                  <a:pt x="162" y="144"/>
                  <a:pt x="158" y="145"/>
                  <a:pt x="154" y="145"/>
                </a:cubicBezTo>
                <a:cubicBezTo>
                  <a:pt x="15" y="145"/>
                  <a:pt x="15" y="145"/>
                  <a:pt x="15" y="145"/>
                </a:cubicBezTo>
                <a:cubicBezTo>
                  <a:pt x="11" y="145"/>
                  <a:pt x="7" y="144"/>
                  <a:pt x="4" y="141"/>
                </a:cubicBezTo>
                <a:cubicBezTo>
                  <a:pt x="1" y="138"/>
                  <a:pt x="0" y="134"/>
                  <a:pt x="0" y="130"/>
                </a:cubicBezTo>
                <a:cubicBezTo>
                  <a:pt x="0" y="85"/>
                  <a:pt x="0" y="85"/>
                  <a:pt x="0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2"/>
                  <a:pt x="64" y="103"/>
                  <a:pt x="65" y="104"/>
                </a:cubicBezTo>
                <a:cubicBezTo>
                  <a:pt x="66" y="106"/>
                  <a:pt x="68" y="106"/>
                  <a:pt x="69" y="106"/>
                </a:cubicBezTo>
                <a:cubicBezTo>
                  <a:pt x="100" y="106"/>
                  <a:pt x="100" y="106"/>
                  <a:pt x="100" y="106"/>
                </a:cubicBezTo>
                <a:cubicBezTo>
                  <a:pt x="101" y="106"/>
                  <a:pt x="103" y="106"/>
                  <a:pt x="104" y="104"/>
                </a:cubicBezTo>
                <a:cubicBezTo>
                  <a:pt x="105" y="103"/>
                  <a:pt x="106" y="102"/>
                  <a:pt x="106" y="100"/>
                </a:cubicBezTo>
                <a:cubicBezTo>
                  <a:pt x="106" y="85"/>
                  <a:pt x="106" y="85"/>
                  <a:pt x="106" y="85"/>
                </a:cubicBezTo>
                <a:lnTo>
                  <a:pt x="169" y="85"/>
                </a:lnTo>
                <a:close/>
                <a:moveTo>
                  <a:pt x="60" y="24"/>
                </a:moveTo>
                <a:cubicBezTo>
                  <a:pt x="109" y="24"/>
                  <a:pt x="109" y="24"/>
                  <a:pt x="109" y="24"/>
                </a:cubicBezTo>
                <a:cubicBezTo>
                  <a:pt x="109" y="12"/>
                  <a:pt x="109" y="12"/>
                  <a:pt x="109" y="12"/>
                </a:cubicBezTo>
                <a:cubicBezTo>
                  <a:pt x="60" y="12"/>
                  <a:pt x="60" y="12"/>
                  <a:pt x="60" y="12"/>
                </a:cubicBezTo>
                <a:lnTo>
                  <a:pt x="60" y="24"/>
                </a:lnTo>
                <a:close/>
                <a:moveTo>
                  <a:pt x="97" y="85"/>
                </a:moveTo>
                <a:cubicBezTo>
                  <a:pt x="97" y="97"/>
                  <a:pt x="97" y="97"/>
                  <a:pt x="97" y="97"/>
                </a:cubicBezTo>
                <a:cubicBezTo>
                  <a:pt x="72" y="97"/>
                  <a:pt x="72" y="97"/>
                  <a:pt x="72" y="97"/>
                </a:cubicBezTo>
                <a:cubicBezTo>
                  <a:pt x="72" y="85"/>
                  <a:pt x="72" y="85"/>
                  <a:pt x="72" y="85"/>
                </a:cubicBezTo>
                <a:lnTo>
                  <a:pt x="97" y="85"/>
                </a:lnTo>
                <a:close/>
              </a:path>
            </a:pathLst>
          </a:custGeom>
          <a:solidFill>
            <a:srgbClr val="008F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69"/>
          <p:cNvSpPr>
            <a:spLocks noEditPoints="1"/>
          </p:cNvSpPr>
          <p:nvPr userDrawn="1"/>
        </p:nvSpPr>
        <p:spPr bwMode="auto">
          <a:xfrm>
            <a:off x="7113144" y="5756602"/>
            <a:ext cx="225294" cy="246624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rgbClr val="008F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21" y="5359614"/>
            <a:ext cx="202890" cy="202890"/>
          </a:xfrm>
          <a:prstGeom prst="rect">
            <a:avLst/>
          </a:prstGeom>
        </p:spPr>
      </p:pic>
      <p:pic>
        <p:nvPicPr>
          <p:cNvPr id="48" name="Picture 2" descr="Image result for twitter icon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05" y="5328193"/>
            <a:ext cx="326010" cy="3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 userDrawn="1"/>
        </p:nvSpPr>
        <p:spPr>
          <a:xfrm>
            <a:off x="9998847" y="5362535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@</a:t>
            </a:r>
            <a:r>
              <a:rPr lang="en-US" sz="1100" b="1" kern="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CGA_insights</a:t>
            </a:r>
            <a:endParaRPr lang="en-US" sz="1100" b="1" kern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ea typeface="Roboto Condensed Light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631330"/>
            <a:ext cx="426722" cy="4267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371442" y="2160696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7370255" y="2486342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378319" y="2798318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7371442" y="3154372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370255" y="3480018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7378319" y="3791994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7371442" y="4138460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7370255" y="4464106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7378319" y="4776082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9391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76148"/>
            <a:ext cx="12192000" cy="25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8538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nk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1439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8661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rang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697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 top half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2860965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23B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325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ight blu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23B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2868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7530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lu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rgbClr val="23B9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9028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25937" y="3427413"/>
            <a:ext cx="3552825" cy="2239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8" y="3283265"/>
            <a:ext cx="5606863" cy="313689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3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w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25937" y="3427413"/>
            <a:ext cx="3552825" cy="2239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8" y="3283265"/>
            <a:ext cx="5606863" cy="313689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693040" y="1828800"/>
            <a:ext cx="935665" cy="935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60604" y="1828800"/>
            <a:ext cx="935665" cy="935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628168" y="1828800"/>
            <a:ext cx="935665" cy="935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732" y="1828800"/>
            <a:ext cx="935665" cy="935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563296" y="1828799"/>
            <a:ext cx="935665" cy="935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93039" y="644368"/>
            <a:ext cx="4805921" cy="390382"/>
          </a:xfrm>
        </p:spPr>
        <p:txBody>
          <a:bodyPr>
            <a:no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93040" y="888857"/>
            <a:ext cx="4805921" cy="415925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  <a:lvl2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2pPr>
            <a:lvl3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3pPr>
            <a:lvl4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4pPr>
            <a:lvl5pPr>
              <a:defRPr lang="en-GB" sz="3200" kern="12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853058" y="3970634"/>
            <a:ext cx="2581275" cy="30480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137160" y="3347381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01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609771" y="3722984"/>
            <a:ext cx="1817687" cy="24765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846183" y="5399882"/>
            <a:ext cx="2581275" cy="30480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30285" y="4776629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02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1602896" y="5152232"/>
            <a:ext cx="1817687" cy="24765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1"/>
          </p:nvPr>
        </p:nvSpPr>
        <p:spPr>
          <a:xfrm>
            <a:off x="8695604" y="4171095"/>
            <a:ext cx="2581275" cy="30480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06283" y="3499781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03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8706283" y="3888421"/>
            <a:ext cx="1817687" cy="24765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4" name="Text Placeholder 21"/>
          <p:cNvSpPr>
            <a:spLocks noGrp="1"/>
          </p:cNvSpPr>
          <p:nvPr>
            <p:ph type="body" sz="quarter" idx="23"/>
          </p:nvPr>
        </p:nvSpPr>
        <p:spPr>
          <a:xfrm>
            <a:off x="8684925" y="5457149"/>
            <a:ext cx="2581275" cy="30480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695604" y="4785835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04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8695604" y="5174475"/>
            <a:ext cx="1817687" cy="24765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81048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79488" y="2184400"/>
            <a:ext cx="2560320" cy="34655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799"/>
            <a:ext cx="3263111" cy="4443927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246438" y="3298938"/>
            <a:ext cx="1362456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883150" y="1581150"/>
            <a:ext cx="6659563" cy="450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2000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1224" y="2000249"/>
            <a:ext cx="4564063" cy="27606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7" y="1711636"/>
            <a:ext cx="5161848" cy="473169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5934075" y="1801813"/>
            <a:ext cx="5907088" cy="419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14631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2538" y="2009775"/>
            <a:ext cx="4518025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39" y="1711636"/>
            <a:ext cx="5161848" cy="473169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0"/>
          </p:nvPr>
        </p:nvSpPr>
        <p:spPr>
          <a:xfrm>
            <a:off x="638515" y="1711636"/>
            <a:ext cx="5480200" cy="419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2294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65263" y="2038350"/>
            <a:ext cx="5510212" cy="35004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87" y="1828800"/>
            <a:ext cx="8745140" cy="489267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974013" y="1764792"/>
            <a:ext cx="3840162" cy="4307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11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3024" y="4515790"/>
            <a:ext cx="5642841" cy="149131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200" b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431280" y="3776245"/>
            <a:ext cx="5479733" cy="2285683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39688" y="3776245"/>
            <a:ext cx="5646177" cy="261938"/>
          </a:xfrm>
        </p:spPr>
        <p:txBody>
          <a:bodyPr>
            <a:noAutofit/>
          </a:bodyPr>
          <a:lstStyle>
            <a:lvl1pPr marL="0" indent="0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38515" y="4062674"/>
            <a:ext cx="5647350" cy="428625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26469398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327588" y="1979613"/>
            <a:ext cx="3893700" cy="246538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8" y="1828800"/>
            <a:ext cx="6176486" cy="3455581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6116638" y="1765300"/>
            <a:ext cx="5426075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7139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Mock Up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489950" y="1344613"/>
            <a:ext cx="2249488" cy="398303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Mock Up Image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348775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89950" y="1344613"/>
            <a:ext cx="2249488" cy="398303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38175" y="3548063"/>
            <a:ext cx="7618413" cy="2614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8289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89950" y="3548063"/>
            <a:ext cx="3397250" cy="2730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38175" y="3548063"/>
            <a:ext cx="7618413" cy="2614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62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op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7313552" y="4494375"/>
            <a:ext cx="3790541" cy="1449225"/>
          </a:xfrm>
          <a:custGeom>
            <a:avLst/>
            <a:gdLst/>
            <a:ahLst/>
            <a:cxnLst>
              <a:cxn ang="0">
                <a:pos x="1751" y="0"/>
              </a:cxn>
              <a:cxn ang="0">
                <a:pos x="115" y="461"/>
              </a:cxn>
              <a:cxn ang="0">
                <a:pos x="0" y="753"/>
              </a:cxn>
              <a:cxn ang="0">
                <a:pos x="1864" y="292"/>
              </a:cxn>
              <a:cxn ang="0">
                <a:pos x="1751" y="0"/>
              </a:cxn>
            </a:cxnLst>
            <a:rect l="0" t="0" r="r" b="b"/>
            <a:pathLst>
              <a:path w="1864" h="753">
                <a:moveTo>
                  <a:pt x="1751" y="0"/>
                </a:moveTo>
                <a:lnTo>
                  <a:pt x="115" y="461"/>
                </a:lnTo>
                <a:lnTo>
                  <a:pt x="0" y="753"/>
                </a:lnTo>
                <a:lnTo>
                  <a:pt x="1864" y="292"/>
                </a:lnTo>
                <a:lnTo>
                  <a:pt x="1751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7677559" y="3609058"/>
            <a:ext cx="3064564" cy="1447301"/>
          </a:xfrm>
          <a:custGeom>
            <a:avLst/>
            <a:gdLst/>
            <a:ahLst/>
            <a:cxnLst>
              <a:cxn ang="0">
                <a:pos x="1393" y="0"/>
              </a:cxn>
              <a:cxn ang="0">
                <a:pos x="113" y="460"/>
              </a:cxn>
              <a:cxn ang="0">
                <a:pos x="0" y="752"/>
              </a:cxn>
              <a:cxn ang="0">
                <a:pos x="1507" y="290"/>
              </a:cxn>
              <a:cxn ang="0">
                <a:pos x="1393" y="0"/>
              </a:cxn>
            </a:cxnLst>
            <a:rect l="0" t="0" r="r" b="b"/>
            <a:pathLst>
              <a:path w="1507" h="752">
                <a:moveTo>
                  <a:pt x="1393" y="0"/>
                </a:moveTo>
                <a:lnTo>
                  <a:pt x="113" y="460"/>
                </a:lnTo>
                <a:lnTo>
                  <a:pt x="0" y="752"/>
                </a:lnTo>
                <a:lnTo>
                  <a:pt x="1507" y="290"/>
                </a:lnTo>
                <a:lnTo>
                  <a:pt x="139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7" name="Freeform 7"/>
          <p:cNvSpPr>
            <a:spLocks/>
          </p:cNvSpPr>
          <p:nvPr userDrawn="1"/>
        </p:nvSpPr>
        <p:spPr bwMode="auto">
          <a:xfrm>
            <a:off x="8043597" y="2721815"/>
            <a:ext cx="2334519" cy="1445376"/>
          </a:xfrm>
          <a:custGeom>
            <a:avLst/>
            <a:gdLst/>
            <a:ahLst/>
            <a:cxnLst>
              <a:cxn ang="0">
                <a:pos x="1035" y="0"/>
              </a:cxn>
              <a:cxn ang="0">
                <a:pos x="112" y="461"/>
              </a:cxn>
              <a:cxn ang="0">
                <a:pos x="0" y="751"/>
              </a:cxn>
              <a:cxn ang="0">
                <a:pos x="1148" y="291"/>
              </a:cxn>
              <a:cxn ang="0">
                <a:pos x="1035" y="0"/>
              </a:cxn>
            </a:cxnLst>
            <a:rect l="0" t="0" r="r" b="b"/>
            <a:pathLst>
              <a:path w="1148" h="751">
                <a:moveTo>
                  <a:pt x="1035" y="0"/>
                </a:moveTo>
                <a:lnTo>
                  <a:pt x="112" y="461"/>
                </a:lnTo>
                <a:lnTo>
                  <a:pt x="0" y="751"/>
                </a:lnTo>
                <a:lnTo>
                  <a:pt x="1148" y="291"/>
                </a:lnTo>
                <a:lnTo>
                  <a:pt x="1035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Freeform 8"/>
          <p:cNvSpPr>
            <a:spLocks/>
          </p:cNvSpPr>
          <p:nvPr userDrawn="1"/>
        </p:nvSpPr>
        <p:spPr bwMode="auto">
          <a:xfrm>
            <a:off x="8407603" y="1828800"/>
            <a:ext cx="1604472" cy="1453075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113" y="464"/>
              </a:cxn>
              <a:cxn ang="0">
                <a:pos x="0" y="755"/>
              </a:cxn>
              <a:cxn ang="0">
                <a:pos x="789" y="294"/>
              </a:cxn>
              <a:cxn ang="0">
                <a:pos x="675" y="0"/>
              </a:cxn>
            </a:cxnLst>
            <a:rect l="0" t="0" r="r" b="b"/>
            <a:pathLst>
              <a:path w="789" h="755">
                <a:moveTo>
                  <a:pt x="675" y="0"/>
                </a:moveTo>
                <a:lnTo>
                  <a:pt x="113" y="464"/>
                </a:lnTo>
                <a:lnTo>
                  <a:pt x="0" y="755"/>
                </a:lnTo>
                <a:lnTo>
                  <a:pt x="789" y="294"/>
                </a:lnTo>
                <a:lnTo>
                  <a:pt x="675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7677559" y="4494375"/>
            <a:ext cx="3426537" cy="561984"/>
          </a:xfrm>
          <a:custGeom>
            <a:avLst/>
            <a:gdLst/>
            <a:ahLst/>
            <a:cxnLst>
              <a:cxn ang="0">
                <a:pos x="1685" y="292"/>
              </a:cxn>
              <a:cxn ang="0">
                <a:pos x="1572" y="0"/>
              </a:cxn>
              <a:cxn ang="0">
                <a:pos x="113" y="0"/>
              </a:cxn>
              <a:cxn ang="0">
                <a:pos x="0" y="292"/>
              </a:cxn>
              <a:cxn ang="0">
                <a:pos x="1685" y="292"/>
              </a:cxn>
            </a:cxnLst>
            <a:rect l="0" t="0" r="r" b="b"/>
            <a:pathLst>
              <a:path w="1685" h="292">
                <a:moveTo>
                  <a:pt x="1685" y="292"/>
                </a:moveTo>
                <a:lnTo>
                  <a:pt x="1572" y="0"/>
                </a:lnTo>
                <a:lnTo>
                  <a:pt x="113" y="0"/>
                </a:lnTo>
                <a:lnTo>
                  <a:pt x="0" y="292"/>
                </a:lnTo>
                <a:lnTo>
                  <a:pt x="1685" y="29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8043597" y="3609058"/>
            <a:ext cx="2698524" cy="558135"/>
          </a:xfrm>
          <a:custGeom>
            <a:avLst/>
            <a:gdLst/>
            <a:ahLst/>
            <a:cxnLst>
              <a:cxn ang="0">
                <a:pos x="112" y="0"/>
              </a:cxn>
              <a:cxn ang="0">
                <a:pos x="0" y="290"/>
              </a:cxn>
              <a:cxn ang="0">
                <a:pos x="1327" y="290"/>
              </a:cxn>
              <a:cxn ang="0">
                <a:pos x="1213" y="0"/>
              </a:cxn>
              <a:cxn ang="0">
                <a:pos x="112" y="0"/>
              </a:cxn>
            </a:cxnLst>
            <a:rect l="0" t="0" r="r" b="b"/>
            <a:pathLst>
              <a:path w="1327" h="290">
                <a:moveTo>
                  <a:pt x="112" y="0"/>
                </a:moveTo>
                <a:lnTo>
                  <a:pt x="0" y="290"/>
                </a:lnTo>
                <a:lnTo>
                  <a:pt x="1327" y="290"/>
                </a:lnTo>
                <a:lnTo>
                  <a:pt x="1213" y="0"/>
                </a:lnTo>
                <a:lnTo>
                  <a:pt x="112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8771610" y="1828800"/>
            <a:ext cx="1240468" cy="565833"/>
          </a:xfrm>
          <a:custGeom>
            <a:avLst/>
            <a:gdLst/>
            <a:ahLst/>
            <a:cxnLst>
              <a:cxn ang="0">
                <a:pos x="610" y="294"/>
              </a:cxn>
              <a:cxn ang="0">
                <a:pos x="496" y="0"/>
              </a:cxn>
              <a:cxn ang="0">
                <a:pos x="115" y="0"/>
              </a:cxn>
              <a:cxn ang="0">
                <a:pos x="0" y="294"/>
              </a:cxn>
              <a:cxn ang="0">
                <a:pos x="610" y="294"/>
              </a:cxn>
            </a:cxnLst>
            <a:rect l="0" t="0" r="r" b="b"/>
            <a:pathLst>
              <a:path w="610" h="294">
                <a:moveTo>
                  <a:pt x="610" y="294"/>
                </a:moveTo>
                <a:lnTo>
                  <a:pt x="496" y="0"/>
                </a:lnTo>
                <a:lnTo>
                  <a:pt x="115" y="0"/>
                </a:lnTo>
                <a:lnTo>
                  <a:pt x="0" y="294"/>
                </a:lnTo>
                <a:lnTo>
                  <a:pt x="610" y="294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Freeform 12"/>
          <p:cNvSpPr>
            <a:spLocks/>
          </p:cNvSpPr>
          <p:nvPr userDrawn="1"/>
        </p:nvSpPr>
        <p:spPr bwMode="auto">
          <a:xfrm>
            <a:off x="8407603" y="2721815"/>
            <a:ext cx="1970512" cy="560059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0" y="291"/>
              </a:cxn>
              <a:cxn ang="0">
                <a:pos x="969" y="291"/>
              </a:cxn>
              <a:cxn ang="0">
                <a:pos x="856" y="0"/>
              </a:cxn>
              <a:cxn ang="0">
                <a:pos x="113" y="0"/>
              </a:cxn>
            </a:cxnLst>
            <a:rect l="0" t="0" r="r" b="b"/>
            <a:pathLst>
              <a:path w="969" h="291">
                <a:moveTo>
                  <a:pt x="113" y="0"/>
                </a:moveTo>
                <a:lnTo>
                  <a:pt x="0" y="291"/>
                </a:lnTo>
                <a:lnTo>
                  <a:pt x="969" y="291"/>
                </a:lnTo>
                <a:lnTo>
                  <a:pt x="856" y="0"/>
                </a:lnTo>
                <a:lnTo>
                  <a:pt x="113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Freeform 13"/>
          <p:cNvSpPr>
            <a:spLocks/>
          </p:cNvSpPr>
          <p:nvPr userDrawn="1"/>
        </p:nvSpPr>
        <p:spPr bwMode="auto">
          <a:xfrm>
            <a:off x="7313552" y="5381616"/>
            <a:ext cx="4154548" cy="561984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0" y="292"/>
              </a:cxn>
              <a:cxn ang="0">
                <a:pos x="2043" y="292"/>
              </a:cxn>
              <a:cxn ang="0">
                <a:pos x="1930" y="0"/>
              </a:cxn>
              <a:cxn ang="0">
                <a:pos x="115" y="0"/>
              </a:cxn>
            </a:cxnLst>
            <a:rect l="0" t="0" r="r" b="b"/>
            <a:pathLst>
              <a:path w="2043" h="292">
                <a:moveTo>
                  <a:pt x="115" y="0"/>
                </a:moveTo>
                <a:lnTo>
                  <a:pt x="0" y="292"/>
                </a:lnTo>
                <a:lnTo>
                  <a:pt x="2043" y="292"/>
                </a:lnTo>
                <a:lnTo>
                  <a:pt x="1930" y="0"/>
                </a:lnTo>
                <a:lnTo>
                  <a:pt x="115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915560" y="1963955"/>
            <a:ext cx="950531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622570" y="2849272"/>
            <a:ext cx="1518126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8324493" y="3714878"/>
            <a:ext cx="2227683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965029" y="4634559"/>
            <a:ext cx="2907187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568331" y="5483606"/>
            <a:ext cx="3669645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6"/>
          </p:nvPr>
        </p:nvSpPr>
        <p:spPr>
          <a:xfrm>
            <a:off x="868363" y="1828800"/>
            <a:ext cx="63277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381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ology steps option w text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853202" y="2292735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164205" y="2603738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475596" y="2915129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786492" y="3226025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 rot="16200000">
            <a:off x="853202" y="2292735"/>
            <a:ext cx="3448493" cy="3448493"/>
          </a:xfrm>
          <a:prstGeom prst="arc">
            <a:avLst>
              <a:gd name="adj1" fmla="val 16200000"/>
              <a:gd name="adj2" fmla="val 3311219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 userDrawn="1"/>
        </p:nvSpPr>
        <p:spPr>
          <a:xfrm rot="16200000">
            <a:off x="1164205" y="2603738"/>
            <a:ext cx="2826487" cy="2826487"/>
          </a:xfrm>
          <a:prstGeom prst="arc">
            <a:avLst>
              <a:gd name="adj1" fmla="val 16200000"/>
              <a:gd name="adj2" fmla="val 5572200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 userDrawn="1"/>
        </p:nvSpPr>
        <p:spPr>
          <a:xfrm rot="16200000">
            <a:off x="1475596" y="2915129"/>
            <a:ext cx="2203704" cy="2203704"/>
          </a:xfrm>
          <a:prstGeom prst="arc">
            <a:avLst>
              <a:gd name="adj1" fmla="val 16200000"/>
              <a:gd name="adj2" fmla="val 8461535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 rot="16200000">
            <a:off x="1786492" y="3226025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50850" y="216408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01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2140690" y="247710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02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140690" y="278799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03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50850" y="309544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04</a:t>
            </a:r>
          </a:p>
        </p:txBody>
      </p:sp>
      <p:sp>
        <p:nvSpPr>
          <p:cNvPr id="30" name="Oval 29"/>
          <p:cNvSpPr/>
          <p:nvPr userDrawn="1"/>
        </p:nvSpPr>
        <p:spPr>
          <a:xfrm>
            <a:off x="5326908" y="1827828"/>
            <a:ext cx="786809" cy="786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326908" y="5165619"/>
            <a:ext cx="786809" cy="7868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5326908" y="4053022"/>
            <a:ext cx="786809" cy="7868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326908" y="2940425"/>
            <a:ext cx="786809" cy="7868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4" name="Straight Connector 8"/>
          <p:cNvCxnSpPr>
            <a:stCxn id="21" idx="2"/>
            <a:endCxn id="30" idx="2"/>
          </p:cNvCxnSpPr>
          <p:nvPr userDrawn="1"/>
        </p:nvCxnSpPr>
        <p:spPr>
          <a:xfrm rot="5400000" flipH="1" flipV="1">
            <a:off x="4254310" y="1960011"/>
            <a:ext cx="811376" cy="1333819"/>
          </a:xfrm>
          <a:prstGeom prst="bentConnector4">
            <a:avLst>
              <a:gd name="adj1" fmla="val -28174"/>
              <a:gd name="adj2" fmla="val 61568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"/>
          <p:cNvCxnSpPr>
            <a:stCxn id="22" idx="2"/>
            <a:endCxn id="33" idx="2"/>
          </p:cNvCxnSpPr>
          <p:nvPr userDrawn="1"/>
        </p:nvCxnSpPr>
        <p:spPr>
          <a:xfrm rot="5400000" flipH="1" flipV="1">
            <a:off x="4280956" y="3041792"/>
            <a:ext cx="753913" cy="1337989"/>
          </a:xfrm>
          <a:prstGeom prst="bentConnector4">
            <a:avLst>
              <a:gd name="adj1" fmla="val -30322"/>
              <a:gd name="adj2" fmla="val 5006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9"/>
          <p:cNvCxnSpPr>
            <a:stCxn id="24" idx="2"/>
            <a:endCxn id="31" idx="2"/>
          </p:cNvCxnSpPr>
          <p:nvPr userDrawn="1"/>
        </p:nvCxnSpPr>
        <p:spPr>
          <a:xfrm rot="10800000" flipH="1" flipV="1">
            <a:off x="2038852" y="4596226"/>
            <a:ext cx="3288056" cy="962797"/>
          </a:xfrm>
          <a:prstGeom prst="bentConnector3">
            <a:avLst>
              <a:gd name="adj1" fmla="val -14627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1"/>
          <p:cNvCxnSpPr>
            <a:stCxn id="32" idx="2"/>
            <a:endCxn id="23" idx="2"/>
          </p:cNvCxnSpPr>
          <p:nvPr userDrawn="1"/>
        </p:nvCxnSpPr>
        <p:spPr>
          <a:xfrm rot="10800000" flipV="1">
            <a:off x="3270484" y="4446426"/>
            <a:ext cx="2056424" cy="427163"/>
          </a:xfrm>
          <a:prstGeom prst="bentConnector5">
            <a:avLst>
              <a:gd name="adj1" fmla="val 40060"/>
              <a:gd name="adj2" fmla="val 210928"/>
              <a:gd name="adj3" fmla="val 11111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92" y="1904512"/>
            <a:ext cx="633440" cy="633439"/>
          </a:xfrm>
          <a:prstGeom prst="rect">
            <a:avLst/>
          </a:prstGeom>
        </p:spPr>
      </p:pic>
      <p:pic>
        <p:nvPicPr>
          <p:cNvPr id="44" name="Picture 4" descr="http://www.canadiantire.ca/content/dam/canadian-tire/icons/CT%20Banner%20Icons/Auto/CT2016_Icons_Automotive_OilsFluidsAdditivesAndChemicals_Whit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4" y="3110110"/>
            <a:ext cx="492465" cy="50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unilifts.org/media/images/uk-map.gif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44" y="4097346"/>
            <a:ext cx="425754" cy="6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46" y="5283879"/>
            <a:ext cx="529936" cy="529936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32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537576" y="2061398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6537576" y="3096926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6512557" y="4193282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6512556" y="5272227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3606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teps with ic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4371754" y="2282460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682757" y="2309999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994148" y="2621390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05044" y="2932286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rc 17"/>
          <p:cNvSpPr/>
          <p:nvPr userDrawn="1"/>
        </p:nvSpPr>
        <p:spPr>
          <a:xfrm>
            <a:off x="4371754" y="1998996"/>
            <a:ext cx="3448493" cy="3448493"/>
          </a:xfrm>
          <a:prstGeom prst="arc">
            <a:avLst>
              <a:gd name="adj1" fmla="val 16200000"/>
              <a:gd name="adj2" fmla="val 20653917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rc 19"/>
          <p:cNvSpPr/>
          <p:nvPr userDrawn="1"/>
        </p:nvSpPr>
        <p:spPr>
          <a:xfrm>
            <a:off x="4682757" y="2309999"/>
            <a:ext cx="2826487" cy="2826487"/>
          </a:xfrm>
          <a:prstGeom prst="arc">
            <a:avLst>
              <a:gd name="adj1" fmla="val 16200000"/>
              <a:gd name="adj2" fmla="val 1834938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rc 20"/>
          <p:cNvSpPr/>
          <p:nvPr userDrawn="1"/>
        </p:nvSpPr>
        <p:spPr>
          <a:xfrm>
            <a:off x="4994148" y="2621390"/>
            <a:ext cx="2203704" cy="2203704"/>
          </a:xfrm>
          <a:prstGeom prst="arc">
            <a:avLst>
              <a:gd name="adj1" fmla="val 16200000"/>
              <a:gd name="adj2" fmla="val 10525764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rc 21"/>
          <p:cNvSpPr/>
          <p:nvPr userDrawn="1"/>
        </p:nvSpPr>
        <p:spPr>
          <a:xfrm>
            <a:off x="5305044" y="2932286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5933562" y="18398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01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933562" y="21528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02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933562" y="24637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933562" y="27610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04</a:t>
            </a:r>
          </a:p>
        </p:txBody>
      </p:sp>
      <p:sp>
        <p:nvSpPr>
          <p:cNvPr id="28" name="Oval 27"/>
          <p:cNvSpPr/>
          <p:nvPr userDrawn="1"/>
        </p:nvSpPr>
        <p:spPr>
          <a:xfrm>
            <a:off x="8835656" y="1850136"/>
            <a:ext cx="1090662" cy="1090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92375" y="4722229"/>
            <a:ext cx="1188000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2745819" y="1850135"/>
            <a:ext cx="1188000" cy="11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2745819" y="4765970"/>
            <a:ext cx="1188000" cy="11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2" name="Straight Connector 42"/>
          <p:cNvCxnSpPr>
            <a:endCxn id="16" idx="2"/>
          </p:cNvCxnSpPr>
          <p:nvPr userDrawn="1"/>
        </p:nvCxnSpPr>
        <p:spPr>
          <a:xfrm flipV="1">
            <a:off x="3933819" y="3723242"/>
            <a:ext cx="1060329" cy="1636728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4"/>
          <p:cNvCxnSpPr>
            <a:stCxn id="30" idx="6"/>
            <a:endCxn id="17" idx="1"/>
          </p:cNvCxnSpPr>
          <p:nvPr userDrawn="1"/>
        </p:nvCxnSpPr>
        <p:spPr>
          <a:xfrm>
            <a:off x="3933819" y="2444135"/>
            <a:ext cx="1602891" cy="71981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/>
          <p:cNvCxnSpPr>
            <a:stCxn id="18" idx="2"/>
            <a:endCxn id="28" idx="2"/>
          </p:cNvCxnSpPr>
          <p:nvPr userDrawn="1"/>
        </p:nvCxnSpPr>
        <p:spPr>
          <a:xfrm rot="5400000" flipH="1" flipV="1">
            <a:off x="7865898" y="2284931"/>
            <a:ext cx="859222" cy="1080293"/>
          </a:xfrm>
          <a:prstGeom prst="bentConnector4">
            <a:avLst>
              <a:gd name="adj1" fmla="val -26605"/>
              <a:gd name="adj2" fmla="val 53003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0"/>
          <p:cNvCxnSpPr>
            <a:stCxn id="20" idx="2"/>
            <a:endCxn id="29" idx="2"/>
          </p:cNvCxnSpPr>
          <p:nvPr userDrawn="1"/>
        </p:nvCxnSpPr>
        <p:spPr>
          <a:xfrm rot="16200000" flipH="1">
            <a:off x="7215537" y="4539390"/>
            <a:ext cx="873963" cy="67971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>
            <a:off x="5931267" y="3483630"/>
            <a:ext cx="329467" cy="479225"/>
            <a:chOff x="4838700" y="2774950"/>
            <a:chExt cx="279400" cy="406400"/>
          </a:xfrm>
          <a:solidFill>
            <a:schemeClr val="tx2">
              <a:lumMod val="75000"/>
            </a:schemeClr>
          </a:solidFill>
        </p:grpSpPr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56" y="2032815"/>
            <a:ext cx="789450" cy="789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9" y="4913026"/>
            <a:ext cx="847164" cy="8471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4" y="4794073"/>
            <a:ext cx="844342" cy="8443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80" y="2021217"/>
            <a:ext cx="781838" cy="781838"/>
          </a:xfrm>
          <a:prstGeom prst="rect">
            <a:avLst/>
          </a:prstGeom>
        </p:spPr>
      </p:pic>
      <p:sp>
        <p:nvSpPr>
          <p:cNvPr id="45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290323" y="4859866"/>
            <a:ext cx="2277478" cy="98315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10024751" y="1853654"/>
            <a:ext cx="1899025" cy="94868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379925" y="4882585"/>
            <a:ext cx="2277478" cy="983150"/>
          </a:xfrm>
        </p:spPr>
        <p:txBody>
          <a:bodyPr>
            <a:noAutofit/>
          </a:bodyPr>
          <a:lstStyle>
            <a:lvl1pPr marL="0" indent="0" algn="r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320784" y="1929105"/>
            <a:ext cx="2277478" cy="983150"/>
          </a:xfrm>
        </p:spPr>
        <p:txBody>
          <a:bodyPr>
            <a:noAutofit/>
          </a:bodyPr>
          <a:lstStyle>
            <a:lvl1pPr marL="0" indent="0" algn="r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8832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 optio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5419575" y="2024266"/>
            <a:ext cx="1877388" cy="2818823"/>
          </a:xfrm>
          <a:custGeom>
            <a:avLst/>
            <a:gdLst>
              <a:gd name="connsiteX0" fmla="*/ 0 w 2174875"/>
              <a:gd name="connsiteY0" fmla="*/ 0 h 3265488"/>
              <a:gd name="connsiteX1" fmla="*/ 71438 w 2174875"/>
              <a:gd name="connsiteY1" fmla="*/ 1588 h 3265488"/>
              <a:gd name="connsiteX2" fmla="*/ 142081 w 2174875"/>
              <a:gd name="connsiteY2" fmla="*/ 4764 h 3265488"/>
              <a:gd name="connsiteX3" fmla="*/ 213519 w 2174875"/>
              <a:gd name="connsiteY3" fmla="*/ 10321 h 3265488"/>
              <a:gd name="connsiteX4" fmla="*/ 283369 w 2174875"/>
              <a:gd name="connsiteY4" fmla="*/ 19849 h 3265488"/>
              <a:gd name="connsiteX5" fmla="*/ 354806 w 2174875"/>
              <a:gd name="connsiteY5" fmla="*/ 28582 h 3265488"/>
              <a:gd name="connsiteX6" fmla="*/ 425450 w 2174875"/>
              <a:gd name="connsiteY6" fmla="*/ 42873 h 3265488"/>
              <a:gd name="connsiteX7" fmla="*/ 493713 w 2174875"/>
              <a:gd name="connsiteY7" fmla="*/ 57958 h 3265488"/>
              <a:gd name="connsiteX8" fmla="*/ 562769 w 2174875"/>
              <a:gd name="connsiteY8" fmla="*/ 74631 h 3265488"/>
              <a:gd name="connsiteX9" fmla="*/ 631031 w 2174875"/>
              <a:gd name="connsiteY9" fmla="*/ 94479 h 3265488"/>
              <a:gd name="connsiteX10" fmla="*/ 697706 w 2174875"/>
              <a:gd name="connsiteY10" fmla="*/ 115916 h 3265488"/>
              <a:gd name="connsiteX11" fmla="*/ 765175 w 2174875"/>
              <a:gd name="connsiteY11" fmla="*/ 140528 h 3265488"/>
              <a:gd name="connsiteX12" fmla="*/ 831850 w 2174875"/>
              <a:gd name="connsiteY12" fmla="*/ 165934 h 3265488"/>
              <a:gd name="connsiteX13" fmla="*/ 897731 w 2174875"/>
              <a:gd name="connsiteY13" fmla="*/ 193722 h 3265488"/>
              <a:gd name="connsiteX14" fmla="*/ 962025 w 2174875"/>
              <a:gd name="connsiteY14" fmla="*/ 223892 h 3265488"/>
              <a:gd name="connsiteX15" fmla="*/ 1025525 w 2174875"/>
              <a:gd name="connsiteY15" fmla="*/ 257238 h 3265488"/>
              <a:gd name="connsiteX16" fmla="*/ 1088231 w 2174875"/>
              <a:gd name="connsiteY16" fmla="*/ 292965 h 3265488"/>
              <a:gd name="connsiteX17" fmla="*/ 1182688 w 2174875"/>
              <a:gd name="connsiteY17" fmla="*/ 350923 h 3265488"/>
              <a:gd name="connsiteX18" fmla="*/ 1273969 w 2174875"/>
              <a:gd name="connsiteY18" fmla="*/ 412851 h 3265488"/>
              <a:gd name="connsiteX19" fmla="*/ 1362869 w 2174875"/>
              <a:gd name="connsiteY19" fmla="*/ 480336 h 3265488"/>
              <a:gd name="connsiteX20" fmla="*/ 1444625 w 2174875"/>
              <a:gd name="connsiteY20" fmla="*/ 550203 h 3265488"/>
              <a:gd name="connsiteX21" fmla="*/ 1524000 w 2174875"/>
              <a:gd name="connsiteY21" fmla="*/ 623245 h 3265488"/>
              <a:gd name="connsiteX22" fmla="*/ 1598613 w 2174875"/>
              <a:gd name="connsiteY22" fmla="*/ 699464 h 3265488"/>
              <a:gd name="connsiteX23" fmla="*/ 1669256 w 2174875"/>
              <a:gd name="connsiteY23" fmla="*/ 780446 h 3265488"/>
              <a:gd name="connsiteX24" fmla="*/ 1735931 w 2174875"/>
              <a:gd name="connsiteY24" fmla="*/ 864604 h 3265488"/>
              <a:gd name="connsiteX25" fmla="*/ 1797050 w 2174875"/>
              <a:gd name="connsiteY25" fmla="*/ 949556 h 3265488"/>
              <a:gd name="connsiteX26" fmla="*/ 1854994 w 2174875"/>
              <a:gd name="connsiteY26" fmla="*/ 1037684 h 3265488"/>
              <a:gd name="connsiteX27" fmla="*/ 1906588 w 2174875"/>
              <a:gd name="connsiteY27" fmla="*/ 1129781 h 3265488"/>
              <a:gd name="connsiteX28" fmla="*/ 1955800 w 2174875"/>
              <a:gd name="connsiteY28" fmla="*/ 1222673 h 3265488"/>
              <a:gd name="connsiteX29" fmla="*/ 1999456 w 2174875"/>
              <a:gd name="connsiteY29" fmla="*/ 1317152 h 3265488"/>
              <a:gd name="connsiteX30" fmla="*/ 2037556 w 2174875"/>
              <a:gd name="connsiteY30" fmla="*/ 1414807 h 3265488"/>
              <a:gd name="connsiteX31" fmla="*/ 2072481 w 2174875"/>
              <a:gd name="connsiteY31" fmla="*/ 1514050 h 3265488"/>
              <a:gd name="connsiteX32" fmla="*/ 2101850 w 2174875"/>
              <a:gd name="connsiteY32" fmla="*/ 1612499 h 3265488"/>
              <a:gd name="connsiteX33" fmla="*/ 2126456 w 2174875"/>
              <a:gd name="connsiteY33" fmla="*/ 1714917 h 3265488"/>
              <a:gd name="connsiteX34" fmla="*/ 2146300 w 2174875"/>
              <a:gd name="connsiteY34" fmla="*/ 1817336 h 3265488"/>
              <a:gd name="connsiteX35" fmla="*/ 2161381 w 2174875"/>
              <a:gd name="connsiteY35" fmla="*/ 1920549 h 3265488"/>
              <a:gd name="connsiteX36" fmla="*/ 2170113 w 2174875"/>
              <a:gd name="connsiteY36" fmla="*/ 2026143 h 3265488"/>
              <a:gd name="connsiteX37" fmla="*/ 2174875 w 2174875"/>
              <a:gd name="connsiteY37" fmla="*/ 2129356 h 3265488"/>
              <a:gd name="connsiteX38" fmla="*/ 2174875 w 2174875"/>
              <a:gd name="connsiteY38" fmla="*/ 2234950 h 3265488"/>
              <a:gd name="connsiteX39" fmla="*/ 2170113 w 2174875"/>
              <a:gd name="connsiteY39" fmla="*/ 2339750 h 3265488"/>
              <a:gd name="connsiteX40" fmla="*/ 2159794 w 2174875"/>
              <a:gd name="connsiteY40" fmla="*/ 2445345 h 3265488"/>
              <a:gd name="connsiteX41" fmla="*/ 2144713 w 2174875"/>
              <a:gd name="connsiteY41" fmla="*/ 2550145 h 3265488"/>
              <a:gd name="connsiteX42" fmla="*/ 2123281 w 2174875"/>
              <a:gd name="connsiteY42" fmla="*/ 2655740 h 3265488"/>
              <a:gd name="connsiteX43" fmla="*/ 2097088 w 2174875"/>
              <a:gd name="connsiteY43" fmla="*/ 2758952 h 3265488"/>
              <a:gd name="connsiteX44" fmla="*/ 2065338 w 2174875"/>
              <a:gd name="connsiteY44" fmla="*/ 2862959 h 3265488"/>
              <a:gd name="connsiteX45" fmla="*/ 2028825 w 2174875"/>
              <a:gd name="connsiteY45" fmla="*/ 2964584 h 3265488"/>
              <a:gd name="connsiteX46" fmla="*/ 1985963 w 2174875"/>
              <a:gd name="connsiteY46" fmla="*/ 3067002 h 3265488"/>
              <a:gd name="connsiteX47" fmla="*/ 1937544 w 2174875"/>
              <a:gd name="connsiteY47" fmla="*/ 3166245 h 3265488"/>
              <a:gd name="connsiteX48" fmla="*/ 1883569 w 2174875"/>
              <a:gd name="connsiteY48" fmla="*/ 3265488 h 3265488"/>
              <a:gd name="connsiteX49" fmla="*/ 885771 w 2174875"/>
              <a:gd name="connsiteY49" fmla="*/ 2688870 h 3265488"/>
              <a:gd name="connsiteX50" fmla="*/ 0 w 2174875"/>
              <a:gd name="connsiteY50" fmla="*/ 1161679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4875" h="3265488">
                <a:moveTo>
                  <a:pt x="0" y="0"/>
                </a:moveTo>
                <a:lnTo>
                  <a:pt x="71438" y="1588"/>
                </a:lnTo>
                <a:lnTo>
                  <a:pt x="142081" y="4764"/>
                </a:lnTo>
                <a:lnTo>
                  <a:pt x="213519" y="10321"/>
                </a:lnTo>
                <a:lnTo>
                  <a:pt x="283369" y="19849"/>
                </a:lnTo>
                <a:lnTo>
                  <a:pt x="354806" y="28582"/>
                </a:lnTo>
                <a:lnTo>
                  <a:pt x="425450" y="42873"/>
                </a:lnTo>
                <a:lnTo>
                  <a:pt x="493713" y="57958"/>
                </a:lnTo>
                <a:lnTo>
                  <a:pt x="562769" y="74631"/>
                </a:lnTo>
                <a:lnTo>
                  <a:pt x="631031" y="94479"/>
                </a:lnTo>
                <a:lnTo>
                  <a:pt x="697706" y="115916"/>
                </a:lnTo>
                <a:lnTo>
                  <a:pt x="765175" y="140528"/>
                </a:lnTo>
                <a:lnTo>
                  <a:pt x="831850" y="165934"/>
                </a:lnTo>
                <a:lnTo>
                  <a:pt x="897731" y="193722"/>
                </a:lnTo>
                <a:lnTo>
                  <a:pt x="962025" y="223892"/>
                </a:lnTo>
                <a:lnTo>
                  <a:pt x="1025525" y="257238"/>
                </a:lnTo>
                <a:lnTo>
                  <a:pt x="1088231" y="292965"/>
                </a:lnTo>
                <a:lnTo>
                  <a:pt x="1182688" y="350923"/>
                </a:lnTo>
                <a:lnTo>
                  <a:pt x="1273969" y="412851"/>
                </a:lnTo>
                <a:lnTo>
                  <a:pt x="1362869" y="480336"/>
                </a:lnTo>
                <a:lnTo>
                  <a:pt x="1444625" y="550203"/>
                </a:lnTo>
                <a:lnTo>
                  <a:pt x="1524000" y="623245"/>
                </a:lnTo>
                <a:lnTo>
                  <a:pt x="1598613" y="699464"/>
                </a:lnTo>
                <a:lnTo>
                  <a:pt x="1669256" y="780446"/>
                </a:lnTo>
                <a:lnTo>
                  <a:pt x="1735931" y="864604"/>
                </a:lnTo>
                <a:lnTo>
                  <a:pt x="1797050" y="949556"/>
                </a:lnTo>
                <a:lnTo>
                  <a:pt x="1854994" y="1037684"/>
                </a:lnTo>
                <a:lnTo>
                  <a:pt x="1906588" y="1129781"/>
                </a:lnTo>
                <a:lnTo>
                  <a:pt x="1955800" y="1222673"/>
                </a:lnTo>
                <a:lnTo>
                  <a:pt x="1999456" y="1317152"/>
                </a:lnTo>
                <a:lnTo>
                  <a:pt x="2037556" y="1414807"/>
                </a:lnTo>
                <a:lnTo>
                  <a:pt x="2072481" y="1514050"/>
                </a:lnTo>
                <a:lnTo>
                  <a:pt x="2101850" y="1612499"/>
                </a:lnTo>
                <a:lnTo>
                  <a:pt x="2126456" y="1714917"/>
                </a:lnTo>
                <a:lnTo>
                  <a:pt x="2146300" y="1817336"/>
                </a:lnTo>
                <a:lnTo>
                  <a:pt x="2161381" y="1920549"/>
                </a:lnTo>
                <a:lnTo>
                  <a:pt x="2170113" y="2026143"/>
                </a:lnTo>
                <a:lnTo>
                  <a:pt x="2174875" y="2129356"/>
                </a:lnTo>
                <a:lnTo>
                  <a:pt x="2174875" y="2234950"/>
                </a:lnTo>
                <a:lnTo>
                  <a:pt x="2170113" y="2339750"/>
                </a:lnTo>
                <a:lnTo>
                  <a:pt x="2159794" y="2445345"/>
                </a:lnTo>
                <a:lnTo>
                  <a:pt x="2144713" y="2550145"/>
                </a:lnTo>
                <a:lnTo>
                  <a:pt x="2123281" y="2655740"/>
                </a:lnTo>
                <a:lnTo>
                  <a:pt x="2097088" y="2758952"/>
                </a:lnTo>
                <a:lnTo>
                  <a:pt x="2065338" y="2862959"/>
                </a:lnTo>
                <a:lnTo>
                  <a:pt x="2028825" y="2964584"/>
                </a:lnTo>
                <a:lnTo>
                  <a:pt x="1985963" y="3067002"/>
                </a:lnTo>
                <a:lnTo>
                  <a:pt x="1937544" y="3166245"/>
                </a:lnTo>
                <a:lnTo>
                  <a:pt x="1883569" y="3265488"/>
                </a:lnTo>
                <a:lnTo>
                  <a:pt x="885771" y="2688870"/>
                </a:lnTo>
                <a:lnTo>
                  <a:pt x="0" y="1161679"/>
                </a:lnTo>
                <a:close/>
              </a:path>
            </a:pathLst>
          </a:cu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3743631" y="4453316"/>
            <a:ext cx="3253225" cy="1413429"/>
          </a:xfrm>
          <a:custGeom>
            <a:avLst/>
            <a:gdLst>
              <a:gd name="connsiteX0" fmla="*/ 950989 w 3768725"/>
              <a:gd name="connsiteY0" fmla="*/ 0 h 1637399"/>
              <a:gd name="connsiteX1" fmla="*/ 2818537 w 3768725"/>
              <a:gd name="connsiteY1" fmla="*/ 0 h 1637399"/>
              <a:gd name="connsiteX2" fmla="*/ 3768725 w 3768725"/>
              <a:gd name="connsiteY2" fmla="*/ 548771 h 1637399"/>
              <a:gd name="connsiteX3" fmla="*/ 3732213 w 3768725"/>
              <a:gd name="connsiteY3" fmla="*/ 609912 h 1637399"/>
              <a:gd name="connsiteX4" fmla="*/ 3694113 w 3768725"/>
              <a:gd name="connsiteY4" fmla="*/ 671053 h 1637399"/>
              <a:gd name="connsiteX5" fmla="*/ 3652838 w 3768725"/>
              <a:gd name="connsiteY5" fmla="*/ 729018 h 1637399"/>
              <a:gd name="connsiteX6" fmla="*/ 3610769 w 3768725"/>
              <a:gd name="connsiteY6" fmla="*/ 786983 h 1637399"/>
              <a:gd name="connsiteX7" fmla="*/ 3566319 w 3768725"/>
              <a:gd name="connsiteY7" fmla="*/ 841771 h 1637399"/>
              <a:gd name="connsiteX8" fmla="*/ 3520281 w 3768725"/>
              <a:gd name="connsiteY8" fmla="*/ 896560 h 1637399"/>
              <a:gd name="connsiteX9" fmla="*/ 3473450 w 3768725"/>
              <a:gd name="connsiteY9" fmla="*/ 948967 h 1637399"/>
              <a:gd name="connsiteX10" fmla="*/ 3422650 w 3768725"/>
              <a:gd name="connsiteY10" fmla="*/ 1000579 h 1637399"/>
              <a:gd name="connsiteX11" fmla="*/ 3372644 w 3768725"/>
              <a:gd name="connsiteY11" fmla="*/ 1049016 h 1637399"/>
              <a:gd name="connsiteX12" fmla="*/ 3319463 w 3768725"/>
              <a:gd name="connsiteY12" fmla="*/ 1098246 h 1637399"/>
              <a:gd name="connsiteX13" fmla="*/ 3266281 w 3768725"/>
              <a:gd name="connsiteY13" fmla="*/ 1143506 h 1637399"/>
              <a:gd name="connsiteX14" fmla="*/ 3209925 w 3768725"/>
              <a:gd name="connsiteY14" fmla="*/ 1187973 h 1637399"/>
              <a:gd name="connsiteX15" fmla="*/ 3153569 w 3768725"/>
              <a:gd name="connsiteY15" fmla="*/ 1230851 h 1637399"/>
              <a:gd name="connsiteX16" fmla="*/ 3094038 w 3768725"/>
              <a:gd name="connsiteY16" fmla="*/ 1270553 h 1637399"/>
              <a:gd name="connsiteX17" fmla="*/ 3034506 w 3768725"/>
              <a:gd name="connsiteY17" fmla="*/ 1310255 h 1637399"/>
              <a:gd name="connsiteX18" fmla="*/ 2971800 w 3768725"/>
              <a:gd name="connsiteY18" fmla="*/ 1346781 h 1637399"/>
              <a:gd name="connsiteX19" fmla="*/ 2874169 w 3768725"/>
              <a:gd name="connsiteY19" fmla="*/ 1399981 h 1637399"/>
              <a:gd name="connsiteX20" fmla="*/ 2773363 w 3768725"/>
              <a:gd name="connsiteY20" fmla="*/ 1446830 h 1637399"/>
              <a:gd name="connsiteX21" fmla="*/ 2673350 w 3768725"/>
              <a:gd name="connsiteY21" fmla="*/ 1489708 h 1637399"/>
              <a:gd name="connsiteX22" fmla="*/ 2570956 w 3768725"/>
              <a:gd name="connsiteY22" fmla="*/ 1526234 h 1637399"/>
              <a:gd name="connsiteX23" fmla="*/ 2466975 w 3768725"/>
              <a:gd name="connsiteY23" fmla="*/ 1558789 h 1637399"/>
              <a:gd name="connsiteX24" fmla="*/ 2363788 w 3768725"/>
              <a:gd name="connsiteY24" fmla="*/ 1584198 h 1637399"/>
              <a:gd name="connsiteX25" fmla="*/ 2258219 w 3768725"/>
              <a:gd name="connsiteY25" fmla="*/ 1605638 h 1637399"/>
              <a:gd name="connsiteX26" fmla="*/ 2153444 w 3768725"/>
              <a:gd name="connsiteY26" fmla="*/ 1620724 h 1637399"/>
              <a:gd name="connsiteX27" fmla="*/ 2047875 w 3768725"/>
              <a:gd name="connsiteY27" fmla="*/ 1631841 h 1637399"/>
              <a:gd name="connsiteX28" fmla="*/ 1943100 w 3768725"/>
              <a:gd name="connsiteY28" fmla="*/ 1637399 h 1637399"/>
              <a:gd name="connsiteX29" fmla="*/ 1837531 w 3768725"/>
              <a:gd name="connsiteY29" fmla="*/ 1637399 h 1637399"/>
              <a:gd name="connsiteX30" fmla="*/ 1732756 w 3768725"/>
              <a:gd name="connsiteY30" fmla="*/ 1633429 h 1637399"/>
              <a:gd name="connsiteX31" fmla="*/ 1628775 w 3768725"/>
              <a:gd name="connsiteY31" fmla="*/ 1622312 h 1637399"/>
              <a:gd name="connsiteX32" fmla="*/ 1525588 w 3768725"/>
              <a:gd name="connsiteY32" fmla="*/ 1607226 h 1637399"/>
              <a:gd name="connsiteX33" fmla="*/ 1423194 w 3768725"/>
              <a:gd name="connsiteY33" fmla="*/ 1587375 h 1637399"/>
              <a:gd name="connsiteX34" fmla="*/ 1320800 w 3768725"/>
              <a:gd name="connsiteY34" fmla="*/ 1562759 h 1637399"/>
              <a:gd name="connsiteX35" fmla="*/ 1220788 w 3768725"/>
              <a:gd name="connsiteY35" fmla="*/ 1534174 h 1637399"/>
              <a:gd name="connsiteX36" fmla="*/ 1123156 w 3768725"/>
              <a:gd name="connsiteY36" fmla="*/ 1500824 h 1637399"/>
              <a:gd name="connsiteX37" fmla="*/ 1025525 w 3768725"/>
              <a:gd name="connsiteY37" fmla="*/ 1461122 h 1637399"/>
              <a:gd name="connsiteX38" fmla="*/ 929481 w 3768725"/>
              <a:gd name="connsiteY38" fmla="*/ 1416656 h 1637399"/>
              <a:gd name="connsiteX39" fmla="*/ 836613 w 3768725"/>
              <a:gd name="connsiteY39" fmla="*/ 1369014 h 1637399"/>
              <a:gd name="connsiteX40" fmla="*/ 746919 w 3768725"/>
              <a:gd name="connsiteY40" fmla="*/ 1315813 h 1637399"/>
              <a:gd name="connsiteX41" fmla="*/ 658019 w 3768725"/>
              <a:gd name="connsiteY41" fmla="*/ 1259436 h 1637399"/>
              <a:gd name="connsiteX42" fmla="*/ 571500 w 3768725"/>
              <a:gd name="connsiteY42" fmla="*/ 1196707 h 1637399"/>
              <a:gd name="connsiteX43" fmla="*/ 488950 w 3768725"/>
              <a:gd name="connsiteY43" fmla="*/ 1131596 h 1637399"/>
              <a:gd name="connsiteX44" fmla="*/ 407988 w 3768725"/>
              <a:gd name="connsiteY44" fmla="*/ 1061720 h 1637399"/>
              <a:gd name="connsiteX45" fmla="*/ 331788 w 3768725"/>
              <a:gd name="connsiteY45" fmla="*/ 987081 h 1637399"/>
              <a:gd name="connsiteX46" fmla="*/ 257175 w 3768725"/>
              <a:gd name="connsiteY46" fmla="*/ 907677 h 1637399"/>
              <a:gd name="connsiteX47" fmla="*/ 187325 w 3768725"/>
              <a:gd name="connsiteY47" fmla="*/ 823508 h 1637399"/>
              <a:gd name="connsiteX48" fmla="*/ 121444 w 3768725"/>
              <a:gd name="connsiteY48" fmla="*/ 736958 h 1637399"/>
              <a:gd name="connsiteX49" fmla="*/ 59531 w 3768725"/>
              <a:gd name="connsiteY49" fmla="*/ 644849 h 1637399"/>
              <a:gd name="connsiteX50" fmla="*/ 0 w 3768725"/>
              <a:gd name="connsiteY50" fmla="*/ 548771 h 16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68725" h="1637399">
                <a:moveTo>
                  <a:pt x="950989" y="0"/>
                </a:moveTo>
                <a:lnTo>
                  <a:pt x="2818537" y="0"/>
                </a:lnTo>
                <a:lnTo>
                  <a:pt x="3768725" y="548771"/>
                </a:lnTo>
                <a:lnTo>
                  <a:pt x="3732213" y="609912"/>
                </a:lnTo>
                <a:lnTo>
                  <a:pt x="3694113" y="671053"/>
                </a:lnTo>
                <a:lnTo>
                  <a:pt x="3652838" y="729018"/>
                </a:lnTo>
                <a:lnTo>
                  <a:pt x="3610769" y="786983"/>
                </a:lnTo>
                <a:lnTo>
                  <a:pt x="3566319" y="841771"/>
                </a:lnTo>
                <a:lnTo>
                  <a:pt x="3520281" y="896560"/>
                </a:lnTo>
                <a:lnTo>
                  <a:pt x="3473450" y="948967"/>
                </a:lnTo>
                <a:lnTo>
                  <a:pt x="3422650" y="1000579"/>
                </a:lnTo>
                <a:lnTo>
                  <a:pt x="3372644" y="1049016"/>
                </a:lnTo>
                <a:lnTo>
                  <a:pt x="3319463" y="1098246"/>
                </a:lnTo>
                <a:lnTo>
                  <a:pt x="3266281" y="1143506"/>
                </a:lnTo>
                <a:lnTo>
                  <a:pt x="3209925" y="1187973"/>
                </a:lnTo>
                <a:lnTo>
                  <a:pt x="3153569" y="1230851"/>
                </a:lnTo>
                <a:lnTo>
                  <a:pt x="3094038" y="1270553"/>
                </a:lnTo>
                <a:lnTo>
                  <a:pt x="3034506" y="1310255"/>
                </a:lnTo>
                <a:lnTo>
                  <a:pt x="2971800" y="1346781"/>
                </a:lnTo>
                <a:lnTo>
                  <a:pt x="2874169" y="1399981"/>
                </a:lnTo>
                <a:lnTo>
                  <a:pt x="2773363" y="1446830"/>
                </a:lnTo>
                <a:lnTo>
                  <a:pt x="2673350" y="1489708"/>
                </a:lnTo>
                <a:lnTo>
                  <a:pt x="2570956" y="1526234"/>
                </a:lnTo>
                <a:lnTo>
                  <a:pt x="2466975" y="1558789"/>
                </a:lnTo>
                <a:lnTo>
                  <a:pt x="2363788" y="1584198"/>
                </a:lnTo>
                <a:lnTo>
                  <a:pt x="2258219" y="1605638"/>
                </a:lnTo>
                <a:lnTo>
                  <a:pt x="2153444" y="1620724"/>
                </a:lnTo>
                <a:lnTo>
                  <a:pt x="2047875" y="1631841"/>
                </a:lnTo>
                <a:lnTo>
                  <a:pt x="1943100" y="1637399"/>
                </a:lnTo>
                <a:lnTo>
                  <a:pt x="1837531" y="1637399"/>
                </a:lnTo>
                <a:lnTo>
                  <a:pt x="1732756" y="1633429"/>
                </a:lnTo>
                <a:lnTo>
                  <a:pt x="1628775" y="1622312"/>
                </a:lnTo>
                <a:lnTo>
                  <a:pt x="1525588" y="1607226"/>
                </a:lnTo>
                <a:lnTo>
                  <a:pt x="1423194" y="1587375"/>
                </a:lnTo>
                <a:lnTo>
                  <a:pt x="1320800" y="1562759"/>
                </a:lnTo>
                <a:lnTo>
                  <a:pt x="1220788" y="1534174"/>
                </a:lnTo>
                <a:lnTo>
                  <a:pt x="1123156" y="1500824"/>
                </a:lnTo>
                <a:lnTo>
                  <a:pt x="1025525" y="1461122"/>
                </a:lnTo>
                <a:lnTo>
                  <a:pt x="929481" y="1416656"/>
                </a:lnTo>
                <a:lnTo>
                  <a:pt x="836613" y="1369014"/>
                </a:lnTo>
                <a:lnTo>
                  <a:pt x="746919" y="1315813"/>
                </a:lnTo>
                <a:lnTo>
                  <a:pt x="658019" y="1259436"/>
                </a:lnTo>
                <a:lnTo>
                  <a:pt x="571500" y="1196707"/>
                </a:lnTo>
                <a:lnTo>
                  <a:pt x="488950" y="1131596"/>
                </a:lnTo>
                <a:lnTo>
                  <a:pt x="407988" y="1061720"/>
                </a:lnTo>
                <a:lnTo>
                  <a:pt x="331788" y="987081"/>
                </a:lnTo>
                <a:lnTo>
                  <a:pt x="257175" y="907677"/>
                </a:lnTo>
                <a:lnTo>
                  <a:pt x="187325" y="823508"/>
                </a:lnTo>
                <a:lnTo>
                  <a:pt x="121444" y="736958"/>
                </a:lnTo>
                <a:lnTo>
                  <a:pt x="59531" y="644849"/>
                </a:lnTo>
                <a:lnTo>
                  <a:pt x="0" y="5487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 userDrawn="1"/>
        </p:nvSpPr>
        <p:spPr bwMode="auto">
          <a:xfrm>
            <a:off x="3443522" y="2024266"/>
            <a:ext cx="1878758" cy="2818823"/>
          </a:xfrm>
          <a:custGeom>
            <a:avLst/>
            <a:gdLst>
              <a:gd name="connsiteX0" fmla="*/ 2176463 w 2176463"/>
              <a:gd name="connsiteY0" fmla="*/ 0 h 3265488"/>
              <a:gd name="connsiteX1" fmla="*/ 2176463 w 2176463"/>
              <a:gd name="connsiteY1" fmla="*/ 1147103 h 3265488"/>
              <a:gd name="connsiteX2" fmla="*/ 1278357 w 2176463"/>
              <a:gd name="connsiteY2" fmla="*/ 2695562 h 3265488"/>
              <a:gd name="connsiteX3" fmla="*/ 291306 w 2176463"/>
              <a:gd name="connsiteY3" fmla="*/ 3265488 h 3265488"/>
              <a:gd name="connsiteX4" fmla="*/ 255588 w 2176463"/>
              <a:gd name="connsiteY4" fmla="*/ 3202767 h 3265488"/>
              <a:gd name="connsiteX5" fmla="*/ 223838 w 2176463"/>
              <a:gd name="connsiteY5" fmla="*/ 3138457 h 3265488"/>
              <a:gd name="connsiteX6" fmla="*/ 193675 w 2176463"/>
              <a:gd name="connsiteY6" fmla="*/ 3074942 h 3265488"/>
              <a:gd name="connsiteX7" fmla="*/ 164306 w 2176463"/>
              <a:gd name="connsiteY7" fmla="*/ 3009045 h 3265488"/>
              <a:gd name="connsiteX8" fmla="*/ 138906 w 2176463"/>
              <a:gd name="connsiteY8" fmla="*/ 2943147 h 3265488"/>
              <a:gd name="connsiteX9" fmla="*/ 115888 w 2176463"/>
              <a:gd name="connsiteY9" fmla="*/ 2876456 h 3265488"/>
              <a:gd name="connsiteX10" fmla="*/ 92869 w 2176463"/>
              <a:gd name="connsiteY10" fmla="*/ 2808177 h 3265488"/>
              <a:gd name="connsiteX11" fmla="*/ 74613 w 2176463"/>
              <a:gd name="connsiteY11" fmla="*/ 2740692 h 3265488"/>
              <a:gd name="connsiteX12" fmla="*/ 56356 w 2176463"/>
              <a:gd name="connsiteY12" fmla="*/ 2670825 h 3265488"/>
              <a:gd name="connsiteX13" fmla="*/ 41275 w 2176463"/>
              <a:gd name="connsiteY13" fmla="*/ 2601752 h 3265488"/>
              <a:gd name="connsiteX14" fmla="*/ 28575 w 2176463"/>
              <a:gd name="connsiteY14" fmla="*/ 2531885 h 3265488"/>
              <a:gd name="connsiteX15" fmla="*/ 18256 w 2176463"/>
              <a:gd name="connsiteY15" fmla="*/ 2462018 h 3265488"/>
              <a:gd name="connsiteX16" fmla="*/ 10319 w 2176463"/>
              <a:gd name="connsiteY16" fmla="*/ 2390563 h 3265488"/>
              <a:gd name="connsiteX17" fmla="*/ 4763 w 2176463"/>
              <a:gd name="connsiteY17" fmla="*/ 2319902 h 3265488"/>
              <a:gd name="connsiteX18" fmla="*/ 1588 w 2176463"/>
              <a:gd name="connsiteY18" fmla="*/ 2248447 h 3265488"/>
              <a:gd name="connsiteX19" fmla="*/ 0 w 2176463"/>
              <a:gd name="connsiteY19" fmla="*/ 2176992 h 3265488"/>
              <a:gd name="connsiteX20" fmla="*/ 3175 w 2176463"/>
              <a:gd name="connsiteY20" fmla="*/ 2064252 h 3265488"/>
              <a:gd name="connsiteX21" fmla="*/ 10319 w 2176463"/>
              <a:gd name="connsiteY21" fmla="*/ 1953894 h 3265488"/>
              <a:gd name="connsiteX22" fmla="*/ 24606 w 2176463"/>
              <a:gd name="connsiteY22" fmla="*/ 1845918 h 3265488"/>
              <a:gd name="connsiteX23" fmla="*/ 44450 w 2176463"/>
              <a:gd name="connsiteY23" fmla="*/ 1737942 h 3265488"/>
              <a:gd name="connsiteX24" fmla="*/ 68263 w 2176463"/>
              <a:gd name="connsiteY24" fmla="*/ 1632347 h 3265488"/>
              <a:gd name="connsiteX25" fmla="*/ 97631 w 2176463"/>
              <a:gd name="connsiteY25" fmla="*/ 1529135 h 3265488"/>
              <a:gd name="connsiteX26" fmla="*/ 130969 w 2176463"/>
              <a:gd name="connsiteY26" fmla="*/ 1428304 h 3265488"/>
              <a:gd name="connsiteX27" fmla="*/ 170656 w 2176463"/>
              <a:gd name="connsiteY27" fmla="*/ 1329061 h 3265488"/>
              <a:gd name="connsiteX28" fmla="*/ 215106 w 2176463"/>
              <a:gd name="connsiteY28" fmla="*/ 1232994 h 3265488"/>
              <a:gd name="connsiteX29" fmla="*/ 261938 w 2176463"/>
              <a:gd name="connsiteY29" fmla="*/ 1138515 h 3265488"/>
              <a:gd name="connsiteX30" fmla="*/ 315119 w 2176463"/>
              <a:gd name="connsiteY30" fmla="*/ 1048799 h 3265488"/>
              <a:gd name="connsiteX31" fmla="*/ 371475 w 2176463"/>
              <a:gd name="connsiteY31" fmla="*/ 960671 h 3265488"/>
              <a:gd name="connsiteX32" fmla="*/ 431006 w 2176463"/>
              <a:gd name="connsiteY32" fmla="*/ 874925 h 3265488"/>
              <a:gd name="connsiteX33" fmla="*/ 496888 w 2176463"/>
              <a:gd name="connsiteY33" fmla="*/ 792355 h 3265488"/>
              <a:gd name="connsiteX34" fmla="*/ 565150 w 2176463"/>
              <a:gd name="connsiteY34" fmla="*/ 713755 h 3265488"/>
              <a:gd name="connsiteX35" fmla="*/ 637382 w 2176463"/>
              <a:gd name="connsiteY35" fmla="*/ 637536 h 3265488"/>
              <a:gd name="connsiteX36" fmla="*/ 713582 w 2176463"/>
              <a:gd name="connsiteY36" fmla="*/ 565288 h 3265488"/>
              <a:gd name="connsiteX37" fmla="*/ 790575 w 2176463"/>
              <a:gd name="connsiteY37" fmla="*/ 497008 h 3265488"/>
              <a:gd name="connsiteX38" fmla="*/ 873125 w 2176463"/>
              <a:gd name="connsiteY38" fmla="*/ 432699 h 3265488"/>
              <a:gd name="connsiteX39" fmla="*/ 958850 w 2176463"/>
              <a:gd name="connsiteY39" fmla="*/ 371565 h 3265488"/>
              <a:gd name="connsiteX40" fmla="*/ 1046957 w 2176463"/>
              <a:gd name="connsiteY40" fmla="*/ 315195 h 3265488"/>
              <a:gd name="connsiteX41" fmla="*/ 1138238 w 2176463"/>
              <a:gd name="connsiteY41" fmla="*/ 263589 h 3265488"/>
              <a:gd name="connsiteX42" fmla="*/ 1232694 w 2176463"/>
              <a:gd name="connsiteY42" fmla="*/ 215159 h 3265488"/>
              <a:gd name="connsiteX43" fmla="*/ 1328738 w 2176463"/>
              <a:gd name="connsiteY43" fmla="*/ 172286 h 3265488"/>
              <a:gd name="connsiteX44" fmla="*/ 1427957 w 2176463"/>
              <a:gd name="connsiteY44" fmla="*/ 132589 h 3265488"/>
              <a:gd name="connsiteX45" fmla="*/ 1528763 w 2176463"/>
              <a:gd name="connsiteY45" fmla="*/ 99243 h 3265488"/>
              <a:gd name="connsiteX46" fmla="*/ 1631951 w 2176463"/>
              <a:gd name="connsiteY46" fmla="*/ 68279 h 3265488"/>
              <a:gd name="connsiteX47" fmla="*/ 1737519 w 2176463"/>
              <a:gd name="connsiteY47" fmla="*/ 44461 h 3265488"/>
              <a:gd name="connsiteX48" fmla="*/ 1843882 w 2176463"/>
              <a:gd name="connsiteY48" fmla="*/ 26200 h 3265488"/>
              <a:gd name="connsiteX49" fmla="*/ 1954213 w 2176463"/>
              <a:gd name="connsiteY49" fmla="*/ 11909 h 3265488"/>
              <a:gd name="connsiteX50" fmla="*/ 2063751 w 2176463"/>
              <a:gd name="connsiteY50" fmla="*/ 3176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6463" h="3265488">
                <a:moveTo>
                  <a:pt x="2176463" y="0"/>
                </a:moveTo>
                <a:lnTo>
                  <a:pt x="2176463" y="1147103"/>
                </a:lnTo>
                <a:lnTo>
                  <a:pt x="1278357" y="2695562"/>
                </a:lnTo>
                <a:lnTo>
                  <a:pt x="291306" y="3265488"/>
                </a:lnTo>
                <a:lnTo>
                  <a:pt x="255588" y="3202767"/>
                </a:lnTo>
                <a:lnTo>
                  <a:pt x="223838" y="3138457"/>
                </a:lnTo>
                <a:lnTo>
                  <a:pt x="193675" y="3074942"/>
                </a:lnTo>
                <a:lnTo>
                  <a:pt x="164306" y="3009045"/>
                </a:lnTo>
                <a:lnTo>
                  <a:pt x="138906" y="2943147"/>
                </a:lnTo>
                <a:lnTo>
                  <a:pt x="115888" y="2876456"/>
                </a:lnTo>
                <a:lnTo>
                  <a:pt x="92869" y="2808177"/>
                </a:lnTo>
                <a:lnTo>
                  <a:pt x="74613" y="2740692"/>
                </a:lnTo>
                <a:lnTo>
                  <a:pt x="56356" y="2670825"/>
                </a:lnTo>
                <a:lnTo>
                  <a:pt x="41275" y="2601752"/>
                </a:lnTo>
                <a:lnTo>
                  <a:pt x="28575" y="2531885"/>
                </a:lnTo>
                <a:lnTo>
                  <a:pt x="18256" y="2462018"/>
                </a:lnTo>
                <a:lnTo>
                  <a:pt x="10319" y="2390563"/>
                </a:lnTo>
                <a:lnTo>
                  <a:pt x="4763" y="2319902"/>
                </a:lnTo>
                <a:lnTo>
                  <a:pt x="1588" y="2248447"/>
                </a:lnTo>
                <a:lnTo>
                  <a:pt x="0" y="2176992"/>
                </a:lnTo>
                <a:lnTo>
                  <a:pt x="3175" y="2064252"/>
                </a:lnTo>
                <a:lnTo>
                  <a:pt x="10319" y="1953894"/>
                </a:lnTo>
                <a:lnTo>
                  <a:pt x="24606" y="1845918"/>
                </a:lnTo>
                <a:lnTo>
                  <a:pt x="44450" y="1737942"/>
                </a:lnTo>
                <a:lnTo>
                  <a:pt x="68263" y="1632347"/>
                </a:lnTo>
                <a:lnTo>
                  <a:pt x="97631" y="1529135"/>
                </a:lnTo>
                <a:lnTo>
                  <a:pt x="130969" y="1428304"/>
                </a:lnTo>
                <a:lnTo>
                  <a:pt x="170656" y="1329061"/>
                </a:lnTo>
                <a:lnTo>
                  <a:pt x="215106" y="1232994"/>
                </a:lnTo>
                <a:lnTo>
                  <a:pt x="261938" y="1138515"/>
                </a:lnTo>
                <a:lnTo>
                  <a:pt x="315119" y="1048799"/>
                </a:lnTo>
                <a:lnTo>
                  <a:pt x="371475" y="960671"/>
                </a:lnTo>
                <a:lnTo>
                  <a:pt x="431006" y="874925"/>
                </a:lnTo>
                <a:lnTo>
                  <a:pt x="496888" y="792355"/>
                </a:lnTo>
                <a:lnTo>
                  <a:pt x="565150" y="713755"/>
                </a:lnTo>
                <a:lnTo>
                  <a:pt x="637382" y="637536"/>
                </a:lnTo>
                <a:lnTo>
                  <a:pt x="713582" y="565288"/>
                </a:lnTo>
                <a:lnTo>
                  <a:pt x="790575" y="497008"/>
                </a:lnTo>
                <a:lnTo>
                  <a:pt x="873125" y="432699"/>
                </a:lnTo>
                <a:lnTo>
                  <a:pt x="958850" y="371565"/>
                </a:lnTo>
                <a:lnTo>
                  <a:pt x="1046957" y="315195"/>
                </a:lnTo>
                <a:lnTo>
                  <a:pt x="1138238" y="263589"/>
                </a:lnTo>
                <a:lnTo>
                  <a:pt x="1232694" y="215159"/>
                </a:lnTo>
                <a:lnTo>
                  <a:pt x="1328738" y="172286"/>
                </a:lnTo>
                <a:lnTo>
                  <a:pt x="1427957" y="132589"/>
                </a:lnTo>
                <a:lnTo>
                  <a:pt x="1528763" y="99243"/>
                </a:lnTo>
                <a:lnTo>
                  <a:pt x="1631951" y="68279"/>
                </a:lnTo>
                <a:lnTo>
                  <a:pt x="1737519" y="44461"/>
                </a:lnTo>
                <a:lnTo>
                  <a:pt x="1843882" y="26200"/>
                </a:lnTo>
                <a:lnTo>
                  <a:pt x="1954213" y="11909"/>
                </a:lnTo>
                <a:lnTo>
                  <a:pt x="2063751" y="3176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cxnSp>
        <p:nvCxnSpPr>
          <p:cNvPr id="28" name="Straight Connector 8"/>
          <p:cNvCxnSpPr/>
          <p:nvPr userDrawn="1"/>
        </p:nvCxnSpPr>
        <p:spPr>
          <a:xfrm flipV="1">
            <a:off x="6283227" y="4649923"/>
            <a:ext cx="2099265" cy="957301"/>
          </a:xfrm>
          <a:prstGeom prst="bentConnector3">
            <a:avLst>
              <a:gd name="adj1" fmla="val 58822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2"/>
          <p:cNvCxnSpPr/>
          <p:nvPr userDrawn="1"/>
        </p:nvCxnSpPr>
        <p:spPr>
          <a:xfrm flipV="1">
            <a:off x="7136510" y="2464866"/>
            <a:ext cx="1245982" cy="570126"/>
          </a:xfrm>
          <a:prstGeom prst="bentConnector3">
            <a:avLst>
              <a:gd name="adj1" fmla="val 50000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2"/>
          <p:cNvCxnSpPr/>
          <p:nvPr userDrawn="1"/>
        </p:nvCxnSpPr>
        <p:spPr>
          <a:xfrm rot="10800000" flipV="1">
            <a:off x="2678051" y="2260664"/>
            <a:ext cx="1640068" cy="1122662"/>
          </a:xfrm>
          <a:prstGeom prst="bentConnector3">
            <a:avLst>
              <a:gd name="adj1" fmla="val 57763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787239" y="2821995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856583" y="2867157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429830" y="4649923"/>
            <a:ext cx="1853398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8624890" y="4580091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8624890" y="4843089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624890" y="2343667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624890" y="2606665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638515" y="3619725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638515" y="3882723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2446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hole op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10" name="Chart 9"/>
          <p:cNvGraphicFramePr/>
          <p:nvPr userDrawn="1"/>
        </p:nvGraphicFramePr>
        <p:xfrm>
          <a:off x="3145485" y="1042118"/>
          <a:ext cx="6556771" cy="586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/>
          <p:cNvGrpSpPr/>
          <p:nvPr userDrawn="1"/>
        </p:nvGrpSpPr>
        <p:grpSpPr>
          <a:xfrm>
            <a:off x="727862" y="2637254"/>
            <a:ext cx="296826" cy="431747"/>
            <a:chOff x="4838700" y="2774950"/>
            <a:chExt cx="279400" cy="406400"/>
          </a:xfrm>
          <a:solidFill>
            <a:schemeClr val="accent3"/>
          </a:solidFill>
        </p:grpSpPr>
        <p:sp>
          <p:nvSpPr>
            <p:cNvPr id="1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8" name="Straight Connector 3"/>
          <p:cNvCxnSpPr/>
          <p:nvPr userDrawn="1"/>
        </p:nvCxnSpPr>
        <p:spPr>
          <a:xfrm flipV="1">
            <a:off x="1187843" y="2346714"/>
            <a:ext cx="2834640" cy="506413"/>
          </a:xfrm>
          <a:prstGeom prst="bentConnector3">
            <a:avLst>
              <a:gd name="adj1" fmla="val 49352"/>
            </a:avLst>
          </a:prstGeom>
          <a:ln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826792" y="2546033"/>
            <a:ext cx="640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884818" y="5038640"/>
            <a:ext cx="64008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826792" y="3768445"/>
            <a:ext cx="64008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47"/>
          <p:cNvSpPr>
            <a:spLocks noEditPoints="1"/>
          </p:cNvSpPr>
          <p:nvPr userDrawn="1"/>
        </p:nvSpPr>
        <p:spPr bwMode="auto">
          <a:xfrm>
            <a:off x="8314734" y="2260046"/>
            <a:ext cx="313019" cy="313019"/>
          </a:xfrm>
          <a:custGeom>
            <a:avLst/>
            <a:gdLst>
              <a:gd name="T0" fmla="*/ 19 w 212"/>
              <a:gd name="T1" fmla="*/ 72 h 212"/>
              <a:gd name="T2" fmla="*/ 4 w 212"/>
              <a:gd name="T3" fmla="*/ 45 h 212"/>
              <a:gd name="T4" fmla="*/ 33 w 212"/>
              <a:gd name="T5" fmla="*/ 36 h 212"/>
              <a:gd name="T6" fmla="*/ 43 w 212"/>
              <a:gd name="T7" fmla="*/ 5 h 212"/>
              <a:gd name="T8" fmla="*/ 62 w 212"/>
              <a:gd name="T9" fmla="*/ 0 h 212"/>
              <a:gd name="T10" fmla="*/ 72 w 212"/>
              <a:gd name="T11" fmla="*/ 19 h 212"/>
              <a:gd name="T12" fmla="*/ 99 w 212"/>
              <a:gd name="T13" fmla="*/ 4 h 212"/>
              <a:gd name="T14" fmla="*/ 108 w 212"/>
              <a:gd name="T15" fmla="*/ 33 h 212"/>
              <a:gd name="T16" fmla="*/ 139 w 212"/>
              <a:gd name="T17" fmla="*/ 43 h 212"/>
              <a:gd name="T18" fmla="*/ 145 w 212"/>
              <a:gd name="T19" fmla="*/ 62 h 212"/>
              <a:gd name="T20" fmla="*/ 125 w 212"/>
              <a:gd name="T21" fmla="*/ 72 h 212"/>
              <a:gd name="T22" fmla="*/ 140 w 212"/>
              <a:gd name="T23" fmla="*/ 99 h 212"/>
              <a:gd name="T24" fmla="*/ 111 w 212"/>
              <a:gd name="T25" fmla="*/ 108 h 212"/>
              <a:gd name="T26" fmla="*/ 101 w 212"/>
              <a:gd name="T27" fmla="*/ 139 h 212"/>
              <a:gd name="T28" fmla="*/ 83 w 212"/>
              <a:gd name="T29" fmla="*/ 144 h 212"/>
              <a:gd name="T30" fmla="*/ 72 w 212"/>
              <a:gd name="T31" fmla="*/ 125 h 212"/>
              <a:gd name="T32" fmla="*/ 45 w 212"/>
              <a:gd name="T33" fmla="*/ 140 h 212"/>
              <a:gd name="T34" fmla="*/ 36 w 212"/>
              <a:gd name="T35" fmla="*/ 111 h 212"/>
              <a:gd name="T36" fmla="*/ 5 w 212"/>
              <a:gd name="T37" fmla="*/ 101 h 212"/>
              <a:gd name="T38" fmla="*/ 0 w 212"/>
              <a:gd name="T39" fmla="*/ 83 h 212"/>
              <a:gd name="T40" fmla="*/ 45 w 212"/>
              <a:gd name="T41" fmla="*/ 72 h 212"/>
              <a:gd name="T42" fmla="*/ 72 w 212"/>
              <a:gd name="T43" fmla="*/ 99 h 212"/>
              <a:gd name="T44" fmla="*/ 99 w 212"/>
              <a:gd name="T45" fmla="*/ 72 h 212"/>
              <a:gd name="T46" fmla="*/ 88 w 212"/>
              <a:gd name="T47" fmla="*/ 51 h 212"/>
              <a:gd name="T48" fmla="*/ 65 w 212"/>
              <a:gd name="T49" fmla="*/ 47 h 212"/>
              <a:gd name="T50" fmla="*/ 45 w 212"/>
              <a:gd name="T51" fmla="*/ 72 h 212"/>
              <a:gd name="T52" fmla="*/ 117 w 212"/>
              <a:gd name="T53" fmla="*/ 158 h 212"/>
              <a:gd name="T54" fmla="*/ 117 w 212"/>
              <a:gd name="T55" fmla="*/ 150 h 212"/>
              <a:gd name="T56" fmla="*/ 105 w 212"/>
              <a:gd name="T57" fmla="*/ 134 h 212"/>
              <a:gd name="T58" fmla="*/ 130 w 212"/>
              <a:gd name="T59" fmla="*/ 124 h 212"/>
              <a:gd name="T60" fmla="*/ 149 w 212"/>
              <a:gd name="T61" fmla="*/ 98 h 212"/>
              <a:gd name="T62" fmla="*/ 168 w 212"/>
              <a:gd name="T63" fmla="*/ 98 h 212"/>
              <a:gd name="T64" fmla="*/ 187 w 212"/>
              <a:gd name="T65" fmla="*/ 124 h 212"/>
              <a:gd name="T66" fmla="*/ 212 w 212"/>
              <a:gd name="T67" fmla="*/ 134 h 212"/>
              <a:gd name="T68" fmla="*/ 200 w 212"/>
              <a:gd name="T69" fmla="*/ 154 h 212"/>
              <a:gd name="T70" fmla="*/ 212 w 212"/>
              <a:gd name="T71" fmla="*/ 175 h 212"/>
              <a:gd name="T72" fmla="*/ 187 w 212"/>
              <a:gd name="T73" fmla="*/ 185 h 212"/>
              <a:gd name="T74" fmla="*/ 168 w 212"/>
              <a:gd name="T75" fmla="*/ 211 h 212"/>
              <a:gd name="T76" fmla="*/ 149 w 212"/>
              <a:gd name="T77" fmla="*/ 211 h 212"/>
              <a:gd name="T78" fmla="*/ 130 w 212"/>
              <a:gd name="T79" fmla="*/ 185 h 212"/>
              <a:gd name="T80" fmla="*/ 105 w 212"/>
              <a:gd name="T81" fmla="*/ 175 h 212"/>
              <a:gd name="T82" fmla="*/ 159 w 212"/>
              <a:gd name="T83" fmla="*/ 175 h 212"/>
              <a:gd name="T84" fmla="*/ 179 w 212"/>
              <a:gd name="T85" fmla="*/ 154 h 212"/>
              <a:gd name="T86" fmla="*/ 159 w 212"/>
              <a:gd name="T87" fmla="*/ 133 h 212"/>
              <a:gd name="T88" fmla="*/ 138 w 212"/>
              <a:gd name="T89" fmla="*/ 154 h 212"/>
              <a:gd name="T90" fmla="*/ 159 w 212"/>
              <a:gd name="T91" fmla="*/ 175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2" h="212">
                <a:moveTo>
                  <a:pt x="19" y="74"/>
                </a:moveTo>
                <a:cubicBezTo>
                  <a:pt x="19" y="72"/>
                  <a:pt x="19" y="72"/>
                  <a:pt x="19" y="72"/>
                </a:cubicBezTo>
                <a:cubicBezTo>
                  <a:pt x="19" y="67"/>
                  <a:pt x="20" y="62"/>
                  <a:pt x="21" y="58"/>
                </a:cubicBezTo>
                <a:cubicBezTo>
                  <a:pt x="4" y="45"/>
                  <a:pt x="4" y="45"/>
                  <a:pt x="4" y="45"/>
                </a:cubicBezTo>
                <a:cubicBezTo>
                  <a:pt x="6" y="39"/>
                  <a:pt x="9" y="34"/>
                  <a:pt x="14" y="28"/>
                </a:cubicBezTo>
                <a:cubicBezTo>
                  <a:pt x="33" y="36"/>
                  <a:pt x="33" y="36"/>
                  <a:pt x="33" y="36"/>
                </a:cubicBezTo>
                <a:cubicBezTo>
                  <a:pt x="36" y="32"/>
                  <a:pt x="41" y="29"/>
                  <a:pt x="46" y="26"/>
                </a:cubicBezTo>
                <a:cubicBezTo>
                  <a:pt x="43" y="5"/>
                  <a:pt x="43" y="5"/>
                  <a:pt x="43" y="5"/>
                </a:cubicBezTo>
                <a:cubicBezTo>
                  <a:pt x="46" y="4"/>
                  <a:pt x="50" y="3"/>
                  <a:pt x="53" y="2"/>
                </a:cubicBezTo>
                <a:cubicBezTo>
                  <a:pt x="56" y="1"/>
                  <a:pt x="59" y="0"/>
                  <a:pt x="62" y="0"/>
                </a:cubicBezTo>
                <a:cubicBezTo>
                  <a:pt x="70" y="19"/>
                  <a:pt x="70" y="19"/>
                  <a:pt x="70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7" y="19"/>
                  <a:pt x="82" y="19"/>
                  <a:pt x="86" y="21"/>
                </a:cubicBezTo>
                <a:cubicBezTo>
                  <a:pt x="99" y="4"/>
                  <a:pt x="99" y="4"/>
                  <a:pt x="99" y="4"/>
                </a:cubicBezTo>
                <a:cubicBezTo>
                  <a:pt x="105" y="6"/>
                  <a:pt x="111" y="9"/>
                  <a:pt x="116" y="1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2" y="37"/>
                  <a:pt x="116" y="41"/>
                  <a:pt x="118" y="46"/>
                </a:cubicBezTo>
                <a:cubicBezTo>
                  <a:pt x="139" y="43"/>
                  <a:pt x="139" y="43"/>
                  <a:pt x="139" y="43"/>
                </a:cubicBezTo>
                <a:cubicBezTo>
                  <a:pt x="141" y="46"/>
                  <a:pt x="142" y="49"/>
                  <a:pt x="143" y="52"/>
                </a:cubicBezTo>
                <a:cubicBezTo>
                  <a:pt x="143" y="55"/>
                  <a:pt x="144" y="59"/>
                  <a:pt x="145" y="62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7"/>
                  <a:pt x="125" y="82"/>
                  <a:pt x="124" y="86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8" y="105"/>
                  <a:pt x="135" y="111"/>
                  <a:pt x="131" y="11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07" y="112"/>
                  <a:pt x="103" y="115"/>
                  <a:pt x="99" y="118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98" y="140"/>
                  <a:pt x="95" y="142"/>
                  <a:pt x="92" y="142"/>
                </a:cubicBezTo>
                <a:cubicBezTo>
                  <a:pt x="89" y="143"/>
                  <a:pt x="86" y="144"/>
                  <a:pt x="83" y="144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67" y="125"/>
                  <a:pt x="63" y="125"/>
                  <a:pt x="58" y="123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0" y="138"/>
                  <a:pt x="34" y="135"/>
                  <a:pt x="28" y="131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2" y="108"/>
                  <a:pt x="29" y="104"/>
                  <a:pt x="26" y="99"/>
                </a:cubicBezTo>
                <a:cubicBezTo>
                  <a:pt x="5" y="101"/>
                  <a:pt x="5" y="101"/>
                  <a:pt x="5" y="101"/>
                </a:cubicBezTo>
                <a:cubicBezTo>
                  <a:pt x="4" y="98"/>
                  <a:pt x="3" y="95"/>
                  <a:pt x="2" y="92"/>
                </a:cubicBezTo>
                <a:cubicBezTo>
                  <a:pt x="1" y="89"/>
                  <a:pt x="0" y="86"/>
                  <a:pt x="0" y="83"/>
                </a:cubicBezTo>
                <a:lnTo>
                  <a:pt x="19" y="74"/>
                </a:lnTo>
                <a:close/>
                <a:moveTo>
                  <a:pt x="45" y="72"/>
                </a:moveTo>
                <a:cubicBezTo>
                  <a:pt x="45" y="80"/>
                  <a:pt x="48" y="86"/>
                  <a:pt x="53" y="91"/>
                </a:cubicBezTo>
                <a:cubicBezTo>
                  <a:pt x="59" y="96"/>
                  <a:pt x="65" y="99"/>
                  <a:pt x="72" y="99"/>
                </a:cubicBezTo>
                <a:cubicBezTo>
                  <a:pt x="80" y="99"/>
                  <a:pt x="86" y="96"/>
                  <a:pt x="91" y="91"/>
                </a:cubicBezTo>
                <a:cubicBezTo>
                  <a:pt x="96" y="85"/>
                  <a:pt x="99" y="79"/>
                  <a:pt x="99" y="72"/>
                </a:cubicBezTo>
                <a:cubicBezTo>
                  <a:pt x="99" y="70"/>
                  <a:pt x="98" y="68"/>
                  <a:pt x="98" y="65"/>
                </a:cubicBezTo>
                <a:cubicBezTo>
                  <a:pt x="96" y="59"/>
                  <a:pt x="93" y="54"/>
                  <a:pt x="88" y="51"/>
                </a:cubicBezTo>
                <a:cubicBezTo>
                  <a:pt x="83" y="47"/>
                  <a:pt x="78" y="45"/>
                  <a:pt x="72" y="45"/>
                </a:cubicBezTo>
                <a:cubicBezTo>
                  <a:pt x="71" y="45"/>
                  <a:pt x="68" y="46"/>
                  <a:pt x="65" y="47"/>
                </a:cubicBezTo>
                <a:cubicBezTo>
                  <a:pt x="59" y="48"/>
                  <a:pt x="55" y="51"/>
                  <a:pt x="51" y="56"/>
                </a:cubicBezTo>
                <a:cubicBezTo>
                  <a:pt x="47" y="61"/>
                  <a:pt x="45" y="66"/>
                  <a:pt x="45" y="72"/>
                </a:cubicBezTo>
                <a:close/>
                <a:moveTo>
                  <a:pt x="118" y="164"/>
                </a:moveTo>
                <a:cubicBezTo>
                  <a:pt x="118" y="162"/>
                  <a:pt x="117" y="160"/>
                  <a:pt x="117" y="158"/>
                </a:cubicBezTo>
                <a:cubicBezTo>
                  <a:pt x="117" y="157"/>
                  <a:pt x="117" y="155"/>
                  <a:pt x="117" y="154"/>
                </a:cubicBezTo>
                <a:cubicBezTo>
                  <a:pt x="117" y="153"/>
                  <a:pt x="117" y="152"/>
                  <a:pt x="117" y="150"/>
                </a:cubicBezTo>
                <a:cubicBezTo>
                  <a:pt x="117" y="149"/>
                  <a:pt x="118" y="147"/>
                  <a:pt x="118" y="145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07" y="128"/>
                  <a:pt x="110" y="123"/>
                  <a:pt x="114" y="118"/>
                </a:cubicBezTo>
                <a:cubicBezTo>
                  <a:pt x="130" y="124"/>
                  <a:pt x="130" y="124"/>
                  <a:pt x="130" y="124"/>
                </a:cubicBezTo>
                <a:cubicBezTo>
                  <a:pt x="135" y="119"/>
                  <a:pt x="141" y="116"/>
                  <a:pt x="147" y="115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52" y="97"/>
                  <a:pt x="155" y="97"/>
                  <a:pt x="159" y="97"/>
                </a:cubicBezTo>
                <a:cubicBezTo>
                  <a:pt x="162" y="97"/>
                  <a:pt x="165" y="97"/>
                  <a:pt x="168" y="98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7" y="116"/>
                  <a:pt x="182" y="119"/>
                  <a:pt x="187" y="124"/>
                </a:cubicBezTo>
                <a:cubicBezTo>
                  <a:pt x="203" y="118"/>
                  <a:pt x="203" y="118"/>
                  <a:pt x="203" y="118"/>
                </a:cubicBezTo>
                <a:cubicBezTo>
                  <a:pt x="207" y="123"/>
                  <a:pt x="210" y="128"/>
                  <a:pt x="212" y="134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200" y="148"/>
                  <a:pt x="200" y="151"/>
                  <a:pt x="200" y="154"/>
                </a:cubicBezTo>
                <a:cubicBezTo>
                  <a:pt x="200" y="157"/>
                  <a:pt x="200" y="160"/>
                  <a:pt x="199" y="164"/>
                </a:cubicBezTo>
                <a:cubicBezTo>
                  <a:pt x="212" y="175"/>
                  <a:pt x="212" y="175"/>
                  <a:pt x="212" y="175"/>
                </a:cubicBezTo>
                <a:cubicBezTo>
                  <a:pt x="210" y="180"/>
                  <a:pt x="207" y="186"/>
                  <a:pt x="203" y="191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2" y="189"/>
                  <a:pt x="177" y="192"/>
                  <a:pt x="171" y="194"/>
                </a:cubicBezTo>
                <a:cubicBezTo>
                  <a:pt x="168" y="211"/>
                  <a:pt x="168" y="211"/>
                  <a:pt x="168" y="211"/>
                </a:cubicBezTo>
                <a:cubicBezTo>
                  <a:pt x="165" y="212"/>
                  <a:pt x="162" y="212"/>
                  <a:pt x="159" y="212"/>
                </a:cubicBezTo>
                <a:cubicBezTo>
                  <a:pt x="155" y="212"/>
                  <a:pt x="152" y="212"/>
                  <a:pt x="149" y="211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1" y="193"/>
                  <a:pt x="135" y="189"/>
                  <a:pt x="130" y="185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0" y="186"/>
                  <a:pt x="107" y="180"/>
                  <a:pt x="105" y="175"/>
                </a:cubicBezTo>
                <a:lnTo>
                  <a:pt x="118" y="164"/>
                </a:lnTo>
                <a:close/>
                <a:moveTo>
                  <a:pt x="159" y="175"/>
                </a:moveTo>
                <a:cubicBezTo>
                  <a:pt x="164" y="175"/>
                  <a:pt x="169" y="173"/>
                  <a:pt x="173" y="169"/>
                </a:cubicBezTo>
                <a:cubicBezTo>
                  <a:pt x="177" y="165"/>
                  <a:pt x="179" y="160"/>
                  <a:pt x="179" y="154"/>
                </a:cubicBezTo>
                <a:cubicBezTo>
                  <a:pt x="179" y="149"/>
                  <a:pt x="177" y="144"/>
                  <a:pt x="173" y="140"/>
                </a:cubicBezTo>
                <a:cubicBezTo>
                  <a:pt x="169" y="135"/>
                  <a:pt x="164" y="133"/>
                  <a:pt x="159" y="133"/>
                </a:cubicBezTo>
                <a:cubicBezTo>
                  <a:pt x="153" y="133"/>
                  <a:pt x="148" y="135"/>
                  <a:pt x="144" y="140"/>
                </a:cubicBezTo>
                <a:cubicBezTo>
                  <a:pt x="140" y="144"/>
                  <a:pt x="138" y="149"/>
                  <a:pt x="138" y="154"/>
                </a:cubicBezTo>
                <a:cubicBezTo>
                  <a:pt x="138" y="160"/>
                  <a:pt x="140" y="165"/>
                  <a:pt x="144" y="169"/>
                </a:cubicBezTo>
                <a:cubicBezTo>
                  <a:pt x="148" y="173"/>
                  <a:pt x="153" y="175"/>
                  <a:pt x="159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82"/>
          <p:cNvSpPr>
            <a:spLocks noEditPoints="1"/>
          </p:cNvSpPr>
          <p:nvPr userDrawn="1"/>
        </p:nvSpPr>
        <p:spPr bwMode="auto">
          <a:xfrm>
            <a:off x="8290235" y="3488047"/>
            <a:ext cx="368916" cy="301841"/>
          </a:xfrm>
          <a:custGeom>
            <a:avLst/>
            <a:gdLst>
              <a:gd name="T0" fmla="*/ 30 w 250"/>
              <a:gd name="T1" fmla="*/ 135 h 204"/>
              <a:gd name="T2" fmla="*/ 125 w 250"/>
              <a:gd name="T3" fmla="*/ 135 h 204"/>
              <a:gd name="T4" fmla="*/ 103 w 250"/>
              <a:gd name="T5" fmla="*/ 66 h 204"/>
              <a:gd name="T6" fmla="*/ 99 w 250"/>
              <a:gd name="T7" fmla="*/ 47 h 204"/>
              <a:gd name="T8" fmla="*/ 146 w 250"/>
              <a:gd name="T9" fmla="*/ 0 h 204"/>
              <a:gd name="T10" fmla="*/ 193 w 250"/>
              <a:gd name="T11" fmla="*/ 47 h 204"/>
              <a:gd name="T12" fmla="*/ 189 w 250"/>
              <a:gd name="T13" fmla="*/ 65 h 204"/>
              <a:gd name="T14" fmla="*/ 172 w 250"/>
              <a:gd name="T15" fmla="*/ 126 h 204"/>
              <a:gd name="T16" fmla="*/ 250 w 250"/>
              <a:gd name="T17" fmla="*/ 204 h 204"/>
              <a:gd name="T18" fmla="*/ 125 w 250"/>
              <a:gd name="T19" fmla="*/ 204 h 204"/>
              <a:gd name="T20" fmla="*/ 0 w 250"/>
              <a:gd name="T21" fmla="*/ 204 h 204"/>
              <a:gd name="T22" fmla="*/ 66 w 250"/>
              <a:gd name="T23" fmla="*/ 185 h 204"/>
              <a:gd name="T24" fmla="*/ 77 w 250"/>
              <a:gd name="T25" fmla="*/ 187 h 204"/>
              <a:gd name="T26" fmla="*/ 69 w 250"/>
              <a:gd name="T27" fmla="*/ 169 h 204"/>
              <a:gd name="T28" fmla="*/ 103 w 250"/>
              <a:gd name="T29" fmla="*/ 192 h 204"/>
              <a:gd name="T30" fmla="*/ 73 w 250"/>
              <a:gd name="T31" fmla="*/ 151 h 204"/>
              <a:gd name="T32" fmla="*/ 125 w 250"/>
              <a:gd name="T33" fmla="*/ 193 h 204"/>
              <a:gd name="T34" fmla="*/ 185 w 250"/>
              <a:gd name="T35" fmla="*/ 185 h 204"/>
              <a:gd name="T36" fmla="*/ 183 w 250"/>
              <a:gd name="T37" fmla="*/ 179 h 204"/>
              <a:gd name="T38" fmla="*/ 204 w 250"/>
              <a:gd name="T39" fmla="*/ 189 h 204"/>
              <a:gd name="T40" fmla="*/ 178 w 250"/>
              <a:gd name="T41" fmla="*/ 152 h 204"/>
              <a:gd name="T42" fmla="*/ 230 w 250"/>
              <a:gd name="T43" fmla="*/ 194 h 204"/>
              <a:gd name="T44" fmla="*/ 230 w 250"/>
              <a:gd name="T45" fmla="*/ 183 h 204"/>
              <a:gd name="T46" fmla="*/ 173 w 250"/>
              <a:gd name="T47" fmla="*/ 130 h 204"/>
              <a:gd name="T48" fmla="*/ 146 w 250"/>
              <a:gd name="T49" fmla="*/ 166 h 204"/>
              <a:gd name="T50" fmla="*/ 125 w 250"/>
              <a:gd name="T51" fmla="*/ 139 h 204"/>
              <a:gd name="T52" fmla="*/ 123 w 250"/>
              <a:gd name="T53" fmla="*/ 139 h 204"/>
              <a:gd name="T54" fmla="*/ 125 w 250"/>
              <a:gd name="T55" fmla="*/ 152 h 204"/>
              <a:gd name="T56" fmla="*/ 97 w 250"/>
              <a:gd name="T57" fmla="*/ 134 h 204"/>
              <a:gd name="T58" fmla="*/ 125 w 250"/>
              <a:gd name="T59" fmla="*/ 173 h 204"/>
              <a:gd name="T60" fmla="*/ 77 w 250"/>
              <a:gd name="T61" fmla="*/ 134 h 204"/>
              <a:gd name="T62" fmla="*/ 38 w 250"/>
              <a:gd name="T63" fmla="*/ 139 h 204"/>
              <a:gd name="T64" fmla="*/ 123 w 250"/>
              <a:gd name="T65" fmla="*/ 47 h 204"/>
              <a:gd name="T66" fmla="*/ 146 w 250"/>
              <a:gd name="T67" fmla="*/ 70 h 204"/>
              <a:gd name="T68" fmla="*/ 169 w 250"/>
              <a:gd name="T69" fmla="*/ 47 h 204"/>
              <a:gd name="T70" fmla="*/ 146 w 250"/>
              <a:gd name="T71" fmla="*/ 23 h 204"/>
              <a:gd name="T72" fmla="*/ 123 w 250"/>
              <a:gd name="T73" fmla="*/ 47 h 204"/>
              <a:gd name="T74" fmla="*/ 223 w 250"/>
              <a:gd name="T75" fmla="*/ 166 h 204"/>
              <a:gd name="T76" fmla="*/ 204 w 250"/>
              <a:gd name="T77" fmla="*/ 13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" h="204">
                <a:moveTo>
                  <a:pt x="0" y="204"/>
                </a:moveTo>
                <a:cubicBezTo>
                  <a:pt x="30" y="135"/>
                  <a:pt x="30" y="135"/>
                  <a:pt x="30" y="13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125" y="135"/>
                  <a:pt x="125" y="135"/>
                  <a:pt x="125" y="135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2" y="63"/>
                  <a:pt x="101" y="59"/>
                  <a:pt x="100" y="56"/>
                </a:cubicBezTo>
                <a:cubicBezTo>
                  <a:pt x="100" y="53"/>
                  <a:pt x="99" y="50"/>
                  <a:pt x="99" y="47"/>
                </a:cubicBezTo>
                <a:cubicBezTo>
                  <a:pt x="99" y="34"/>
                  <a:pt x="104" y="23"/>
                  <a:pt x="113" y="14"/>
                </a:cubicBezTo>
                <a:cubicBezTo>
                  <a:pt x="122" y="5"/>
                  <a:pt x="133" y="0"/>
                  <a:pt x="146" y="0"/>
                </a:cubicBezTo>
                <a:cubicBezTo>
                  <a:pt x="159" y="0"/>
                  <a:pt x="170" y="5"/>
                  <a:pt x="179" y="14"/>
                </a:cubicBezTo>
                <a:cubicBezTo>
                  <a:pt x="188" y="23"/>
                  <a:pt x="193" y="34"/>
                  <a:pt x="193" y="47"/>
                </a:cubicBezTo>
                <a:cubicBezTo>
                  <a:pt x="193" y="50"/>
                  <a:pt x="193" y="53"/>
                  <a:pt x="192" y="56"/>
                </a:cubicBezTo>
                <a:cubicBezTo>
                  <a:pt x="191" y="59"/>
                  <a:pt x="191" y="62"/>
                  <a:pt x="189" y="65"/>
                </a:cubicBezTo>
                <a:cubicBezTo>
                  <a:pt x="162" y="128"/>
                  <a:pt x="162" y="128"/>
                  <a:pt x="162" y="128"/>
                </a:cubicBezTo>
                <a:cubicBezTo>
                  <a:pt x="172" y="126"/>
                  <a:pt x="172" y="126"/>
                  <a:pt x="172" y="126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186" y="191"/>
                  <a:pt x="186" y="191"/>
                  <a:pt x="186" y="191"/>
                </a:cubicBezTo>
                <a:cubicBezTo>
                  <a:pt x="125" y="204"/>
                  <a:pt x="125" y="204"/>
                  <a:pt x="125" y="204"/>
                </a:cubicBezTo>
                <a:cubicBezTo>
                  <a:pt x="64" y="191"/>
                  <a:pt x="64" y="191"/>
                  <a:pt x="64" y="191"/>
                </a:cubicBezTo>
                <a:lnTo>
                  <a:pt x="0" y="204"/>
                </a:lnTo>
                <a:close/>
                <a:moveTo>
                  <a:pt x="16" y="19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77"/>
                  <a:pt x="67" y="177"/>
                  <a:pt x="67" y="17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90" y="190"/>
                  <a:pt x="90" y="190"/>
                  <a:pt x="90" y="190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103" y="192"/>
                  <a:pt x="103" y="192"/>
                  <a:pt x="103" y="192"/>
                </a:cubicBezTo>
                <a:cubicBezTo>
                  <a:pt x="116" y="195"/>
                  <a:pt x="116" y="195"/>
                  <a:pt x="116" y="195"/>
                </a:cubicBezTo>
                <a:cubicBezTo>
                  <a:pt x="73" y="151"/>
                  <a:pt x="73" y="151"/>
                  <a:pt x="73" y="151"/>
                </a:cubicBezTo>
                <a:cubicBezTo>
                  <a:pt x="75" y="143"/>
                  <a:pt x="75" y="143"/>
                  <a:pt x="75" y="143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5" y="197"/>
                  <a:pt x="125" y="197"/>
                  <a:pt x="125" y="19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191" y="186"/>
                  <a:pt x="191" y="186"/>
                  <a:pt x="191" y="186"/>
                </a:cubicBezTo>
                <a:cubicBezTo>
                  <a:pt x="183" y="179"/>
                  <a:pt x="183" y="179"/>
                  <a:pt x="183" y="179"/>
                </a:cubicBezTo>
                <a:cubicBezTo>
                  <a:pt x="181" y="165"/>
                  <a:pt x="181" y="165"/>
                  <a:pt x="181" y="165"/>
                </a:cubicBezTo>
                <a:cubicBezTo>
                  <a:pt x="204" y="189"/>
                  <a:pt x="204" y="189"/>
                  <a:pt x="204" y="189"/>
                </a:cubicBezTo>
                <a:cubicBezTo>
                  <a:pt x="217" y="192"/>
                  <a:pt x="217" y="192"/>
                  <a:pt x="217" y="192"/>
                </a:cubicBezTo>
                <a:cubicBezTo>
                  <a:pt x="178" y="152"/>
                  <a:pt x="178" y="152"/>
                  <a:pt x="178" y="152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230" y="194"/>
                  <a:pt x="230" y="194"/>
                  <a:pt x="230" y="194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0" y="183"/>
                  <a:pt x="230" y="183"/>
                  <a:pt x="230" y="183"/>
                </a:cubicBezTo>
                <a:cubicBezTo>
                  <a:pt x="177" y="131"/>
                  <a:pt x="177" y="131"/>
                  <a:pt x="177" y="131"/>
                </a:cubicBezTo>
                <a:cubicBezTo>
                  <a:pt x="173" y="130"/>
                  <a:pt x="173" y="130"/>
                  <a:pt x="173" y="130"/>
                </a:cubicBezTo>
                <a:cubicBezTo>
                  <a:pt x="160" y="132"/>
                  <a:pt x="160" y="132"/>
                  <a:pt x="160" y="132"/>
                </a:cubicBezTo>
                <a:cubicBezTo>
                  <a:pt x="146" y="166"/>
                  <a:pt x="146" y="166"/>
                  <a:pt x="146" y="166"/>
                </a:cubicBezTo>
                <a:cubicBezTo>
                  <a:pt x="134" y="138"/>
                  <a:pt x="134" y="138"/>
                  <a:pt x="134" y="138"/>
                </a:cubicBezTo>
                <a:cubicBezTo>
                  <a:pt x="125" y="139"/>
                  <a:pt x="125" y="139"/>
                  <a:pt x="125" y="13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10" y="136"/>
                  <a:pt x="110" y="136"/>
                  <a:pt x="110" y="136"/>
                </a:cubicBezTo>
                <a:cubicBezTo>
                  <a:pt x="125" y="152"/>
                  <a:pt x="125" y="152"/>
                  <a:pt x="125" y="152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125" y="173"/>
                  <a:pt x="125" y="173"/>
                  <a:pt x="125" y="173"/>
                </a:cubicBezTo>
                <a:cubicBezTo>
                  <a:pt x="125" y="183"/>
                  <a:pt x="125" y="183"/>
                  <a:pt x="125" y="183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38" y="139"/>
                  <a:pt x="38" y="139"/>
                  <a:pt x="38" y="139"/>
                </a:cubicBezTo>
                <a:lnTo>
                  <a:pt x="16" y="195"/>
                </a:lnTo>
                <a:close/>
                <a:moveTo>
                  <a:pt x="123" y="47"/>
                </a:moveTo>
                <a:cubicBezTo>
                  <a:pt x="123" y="53"/>
                  <a:pt x="125" y="59"/>
                  <a:pt x="130" y="63"/>
                </a:cubicBezTo>
                <a:cubicBezTo>
                  <a:pt x="134" y="68"/>
                  <a:pt x="140" y="70"/>
                  <a:pt x="146" y="70"/>
                </a:cubicBezTo>
                <a:cubicBezTo>
                  <a:pt x="152" y="70"/>
                  <a:pt x="158" y="68"/>
                  <a:pt x="162" y="63"/>
                </a:cubicBezTo>
                <a:cubicBezTo>
                  <a:pt x="167" y="59"/>
                  <a:pt x="169" y="53"/>
                  <a:pt x="169" y="47"/>
                </a:cubicBezTo>
                <a:cubicBezTo>
                  <a:pt x="169" y="40"/>
                  <a:pt x="167" y="35"/>
                  <a:pt x="162" y="30"/>
                </a:cubicBezTo>
                <a:cubicBezTo>
                  <a:pt x="158" y="26"/>
                  <a:pt x="152" y="23"/>
                  <a:pt x="146" y="23"/>
                </a:cubicBezTo>
                <a:cubicBezTo>
                  <a:pt x="140" y="23"/>
                  <a:pt x="134" y="26"/>
                  <a:pt x="130" y="30"/>
                </a:cubicBezTo>
                <a:cubicBezTo>
                  <a:pt x="125" y="35"/>
                  <a:pt x="123" y="41"/>
                  <a:pt x="123" y="47"/>
                </a:cubicBezTo>
                <a:close/>
                <a:moveTo>
                  <a:pt x="190" y="134"/>
                </a:moveTo>
                <a:cubicBezTo>
                  <a:pt x="223" y="166"/>
                  <a:pt x="223" y="166"/>
                  <a:pt x="223" y="166"/>
                </a:cubicBezTo>
                <a:cubicBezTo>
                  <a:pt x="217" y="150"/>
                  <a:pt x="217" y="150"/>
                  <a:pt x="217" y="150"/>
                </a:cubicBezTo>
                <a:cubicBezTo>
                  <a:pt x="204" y="137"/>
                  <a:pt x="204" y="137"/>
                  <a:pt x="204" y="137"/>
                </a:cubicBezTo>
                <a:lnTo>
                  <a:pt x="190" y="1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2"/>
          <p:cNvSpPr>
            <a:spLocks noEditPoints="1"/>
          </p:cNvSpPr>
          <p:nvPr userDrawn="1"/>
        </p:nvSpPr>
        <p:spPr bwMode="auto">
          <a:xfrm>
            <a:off x="8362201" y="4763287"/>
            <a:ext cx="337615" cy="219114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95322" y="3392889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95322" y="3655887"/>
            <a:ext cx="2423338" cy="810395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798763" y="2226075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799759" y="2555010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8797767" y="3503017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8798763" y="3831952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8796771" y="4771280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8797767" y="5100215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1930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tex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23900" y="1828800"/>
            <a:ext cx="1988288" cy="1988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2912878" y="3817088"/>
            <a:ext cx="1988288" cy="19882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5101856" y="2285999"/>
            <a:ext cx="1988288" cy="19882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290834" y="3955312"/>
            <a:ext cx="1988288" cy="19882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9479812" y="1828800"/>
            <a:ext cx="1988288" cy="1988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2998381" y="1828799"/>
            <a:ext cx="860400" cy="813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78513" y="5199321"/>
            <a:ext cx="861881" cy="8123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5665800" y="4991776"/>
            <a:ext cx="860400" cy="813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7290833" y="2285998"/>
            <a:ext cx="860400" cy="81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0723820" y="4577315"/>
            <a:ext cx="860400" cy="81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cxnSp>
        <p:nvCxnSpPr>
          <p:cNvPr id="23" name="Straight Connector 4"/>
          <p:cNvCxnSpPr>
            <a:stCxn id="10" idx="6"/>
            <a:endCxn id="17" idx="3"/>
          </p:cNvCxnSpPr>
          <p:nvPr userDrawn="1"/>
        </p:nvCxnSpPr>
        <p:spPr>
          <a:xfrm flipV="1">
            <a:off x="2712188" y="2523250"/>
            <a:ext cx="412196" cy="299694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9"/>
          <p:cNvCxnSpPr>
            <a:stCxn id="13" idx="2"/>
            <a:endCxn id="18" idx="7"/>
          </p:cNvCxnSpPr>
          <p:nvPr userDrawn="1"/>
        </p:nvCxnSpPr>
        <p:spPr>
          <a:xfrm rot="10800000" flipV="1">
            <a:off x="2314174" y="4811232"/>
            <a:ext cx="598704" cy="507058"/>
          </a:xfrm>
          <a:prstGeom prst="bentConnector2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4"/>
            <a:endCxn id="20" idx="0"/>
          </p:cNvCxnSpPr>
          <p:nvPr userDrawn="1"/>
        </p:nvCxnSpPr>
        <p:spPr>
          <a:xfrm>
            <a:off x="6096000" y="4274287"/>
            <a:ext cx="0" cy="71748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4"/>
            <a:endCxn id="22" idx="0"/>
          </p:cNvCxnSpPr>
          <p:nvPr userDrawn="1"/>
        </p:nvCxnSpPr>
        <p:spPr>
          <a:xfrm rot="16200000" flipH="1">
            <a:off x="10433875" y="3857169"/>
            <a:ext cx="760227" cy="680064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0"/>
            <a:endCxn id="21" idx="4"/>
          </p:cNvCxnSpPr>
          <p:nvPr userDrawn="1"/>
        </p:nvCxnSpPr>
        <p:spPr>
          <a:xfrm rot="16200000" flipV="1">
            <a:off x="7575149" y="3245482"/>
            <a:ext cx="855714" cy="563945"/>
          </a:xfrm>
          <a:prstGeom prst="bentConnector3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23900" y="1828799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906268" y="3800855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100768" y="2287087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7282048" y="3971891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9486316" y="1836741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999469" y="1822287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588372" y="5199321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5657325" y="4992207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284957" y="2285583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10723820" y="4570462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296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blan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12697716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teps w tex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>
            <a:off x="7342671" y="3273859"/>
            <a:ext cx="1818169" cy="2647508"/>
          </a:xfrm>
          <a:custGeom>
            <a:avLst/>
            <a:gdLst>
              <a:gd name="T0" fmla="*/ 84 w 125"/>
              <a:gd name="T1" fmla="*/ 42 h 182"/>
              <a:gd name="T2" fmla="*/ 42 w 125"/>
              <a:gd name="T3" fmla="*/ 0 h 182"/>
              <a:gd name="T4" fmla="*/ 0 w 125"/>
              <a:gd name="T5" fmla="*/ 42 h 182"/>
              <a:gd name="T6" fmla="*/ 116 w 125"/>
              <a:gd name="T7" fmla="*/ 182 h 182"/>
              <a:gd name="T8" fmla="*/ 95 w 125"/>
              <a:gd name="T9" fmla="*/ 142 h 182"/>
              <a:gd name="T10" fmla="*/ 125 w 125"/>
              <a:gd name="T11" fmla="*/ 97 h 182"/>
              <a:gd name="T12" fmla="*/ 84 w 125"/>
              <a:gd name="T13" fmla="*/ 4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82">
                <a:moveTo>
                  <a:pt x="84" y="42"/>
                </a:moveTo>
                <a:cubicBezTo>
                  <a:pt x="84" y="19"/>
                  <a:pt x="65" y="0"/>
                  <a:pt x="42" y="0"/>
                </a:cubicBezTo>
                <a:cubicBezTo>
                  <a:pt x="19" y="0"/>
                  <a:pt x="0" y="19"/>
                  <a:pt x="0" y="42"/>
                </a:cubicBezTo>
                <a:cubicBezTo>
                  <a:pt x="0" y="111"/>
                  <a:pt x="50" y="169"/>
                  <a:pt x="116" y="182"/>
                </a:cubicBezTo>
                <a:cubicBezTo>
                  <a:pt x="103" y="173"/>
                  <a:pt x="95" y="158"/>
                  <a:pt x="95" y="142"/>
                </a:cubicBezTo>
                <a:cubicBezTo>
                  <a:pt x="95" y="122"/>
                  <a:pt x="107" y="104"/>
                  <a:pt x="125" y="97"/>
                </a:cubicBezTo>
                <a:cubicBezTo>
                  <a:pt x="102" y="90"/>
                  <a:pt x="84" y="68"/>
                  <a:pt x="84" y="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0" name="Freeform 10"/>
          <p:cNvSpPr>
            <a:spLocks/>
          </p:cNvSpPr>
          <p:nvPr userDrawn="1"/>
        </p:nvSpPr>
        <p:spPr bwMode="auto">
          <a:xfrm>
            <a:off x="7385202" y="1827833"/>
            <a:ext cx="2626243" cy="1807534"/>
          </a:xfrm>
          <a:custGeom>
            <a:avLst/>
            <a:gdLst>
              <a:gd name="T0" fmla="*/ 139 w 181"/>
              <a:gd name="T1" fmla="*/ 84 h 125"/>
              <a:gd name="T2" fmla="*/ 181 w 181"/>
              <a:gd name="T3" fmla="*/ 42 h 125"/>
              <a:gd name="T4" fmla="*/ 139 w 181"/>
              <a:gd name="T5" fmla="*/ 0 h 125"/>
              <a:gd name="T6" fmla="*/ 0 w 181"/>
              <a:gd name="T7" fmla="*/ 115 h 125"/>
              <a:gd name="T8" fmla="*/ 39 w 181"/>
              <a:gd name="T9" fmla="*/ 94 h 125"/>
              <a:gd name="T10" fmla="*/ 84 w 181"/>
              <a:gd name="T11" fmla="*/ 125 h 125"/>
              <a:gd name="T12" fmla="*/ 139 w 181"/>
              <a:gd name="T13" fmla="*/ 84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1" h="125">
                <a:moveTo>
                  <a:pt x="139" y="84"/>
                </a:moveTo>
                <a:cubicBezTo>
                  <a:pt x="162" y="84"/>
                  <a:pt x="181" y="65"/>
                  <a:pt x="181" y="42"/>
                </a:cubicBezTo>
                <a:cubicBezTo>
                  <a:pt x="181" y="19"/>
                  <a:pt x="162" y="0"/>
                  <a:pt x="139" y="0"/>
                </a:cubicBezTo>
                <a:cubicBezTo>
                  <a:pt x="70" y="0"/>
                  <a:pt x="12" y="50"/>
                  <a:pt x="0" y="115"/>
                </a:cubicBezTo>
                <a:cubicBezTo>
                  <a:pt x="8" y="103"/>
                  <a:pt x="23" y="94"/>
                  <a:pt x="39" y="94"/>
                </a:cubicBezTo>
                <a:cubicBezTo>
                  <a:pt x="60" y="94"/>
                  <a:pt x="77" y="107"/>
                  <a:pt x="84" y="125"/>
                </a:cubicBezTo>
                <a:cubicBezTo>
                  <a:pt x="91" y="101"/>
                  <a:pt x="113" y="84"/>
                  <a:pt x="139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1" name="Freeform 11"/>
          <p:cNvSpPr>
            <a:spLocks/>
          </p:cNvSpPr>
          <p:nvPr userDrawn="1"/>
        </p:nvSpPr>
        <p:spPr bwMode="auto">
          <a:xfrm>
            <a:off x="9649931" y="1849098"/>
            <a:ext cx="1818169" cy="2647508"/>
          </a:xfrm>
          <a:custGeom>
            <a:avLst/>
            <a:gdLst>
              <a:gd name="T0" fmla="*/ 41 w 125"/>
              <a:gd name="T1" fmla="*/ 140 h 182"/>
              <a:gd name="T2" fmla="*/ 83 w 125"/>
              <a:gd name="T3" fmla="*/ 182 h 182"/>
              <a:gd name="T4" fmla="*/ 125 w 125"/>
              <a:gd name="T5" fmla="*/ 140 h 182"/>
              <a:gd name="T6" fmla="*/ 10 w 125"/>
              <a:gd name="T7" fmla="*/ 0 h 182"/>
              <a:gd name="T8" fmla="*/ 31 w 125"/>
              <a:gd name="T9" fmla="*/ 40 h 182"/>
              <a:gd name="T10" fmla="*/ 0 w 125"/>
              <a:gd name="T11" fmla="*/ 84 h 182"/>
              <a:gd name="T12" fmla="*/ 41 w 125"/>
              <a:gd name="T13" fmla="*/ 14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82">
                <a:moveTo>
                  <a:pt x="41" y="140"/>
                </a:moveTo>
                <a:cubicBezTo>
                  <a:pt x="41" y="163"/>
                  <a:pt x="60" y="182"/>
                  <a:pt x="83" y="182"/>
                </a:cubicBezTo>
                <a:cubicBezTo>
                  <a:pt x="106" y="182"/>
                  <a:pt x="125" y="163"/>
                  <a:pt x="125" y="140"/>
                </a:cubicBezTo>
                <a:cubicBezTo>
                  <a:pt x="125" y="71"/>
                  <a:pt x="75" y="13"/>
                  <a:pt x="10" y="0"/>
                </a:cubicBezTo>
                <a:cubicBezTo>
                  <a:pt x="22" y="9"/>
                  <a:pt x="31" y="23"/>
                  <a:pt x="31" y="40"/>
                </a:cubicBezTo>
                <a:cubicBezTo>
                  <a:pt x="31" y="60"/>
                  <a:pt x="18" y="78"/>
                  <a:pt x="0" y="84"/>
                </a:cubicBezTo>
                <a:cubicBezTo>
                  <a:pt x="24" y="92"/>
                  <a:pt x="41" y="114"/>
                  <a:pt x="41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2" name="Freeform 13"/>
          <p:cNvSpPr>
            <a:spLocks/>
          </p:cNvSpPr>
          <p:nvPr userDrawn="1"/>
        </p:nvSpPr>
        <p:spPr bwMode="auto">
          <a:xfrm>
            <a:off x="8799325" y="4135099"/>
            <a:ext cx="2636873" cy="1807534"/>
          </a:xfrm>
          <a:custGeom>
            <a:avLst/>
            <a:gdLst>
              <a:gd name="T0" fmla="*/ 42 w 182"/>
              <a:gd name="T1" fmla="*/ 41 h 125"/>
              <a:gd name="T2" fmla="*/ 0 w 182"/>
              <a:gd name="T3" fmla="*/ 83 h 125"/>
              <a:gd name="T4" fmla="*/ 42 w 182"/>
              <a:gd name="T5" fmla="*/ 125 h 125"/>
              <a:gd name="T6" fmla="*/ 182 w 182"/>
              <a:gd name="T7" fmla="*/ 9 h 125"/>
              <a:gd name="T8" fmla="*/ 142 w 182"/>
              <a:gd name="T9" fmla="*/ 31 h 125"/>
              <a:gd name="T10" fmla="*/ 98 w 182"/>
              <a:gd name="T11" fmla="*/ 0 h 125"/>
              <a:gd name="T12" fmla="*/ 42 w 182"/>
              <a:gd name="T13" fmla="*/ 4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2" h="125">
                <a:moveTo>
                  <a:pt x="42" y="41"/>
                </a:moveTo>
                <a:cubicBezTo>
                  <a:pt x="19" y="41"/>
                  <a:pt x="0" y="60"/>
                  <a:pt x="0" y="83"/>
                </a:cubicBezTo>
                <a:cubicBezTo>
                  <a:pt x="0" y="106"/>
                  <a:pt x="19" y="125"/>
                  <a:pt x="42" y="125"/>
                </a:cubicBezTo>
                <a:cubicBezTo>
                  <a:pt x="112" y="125"/>
                  <a:pt x="169" y="75"/>
                  <a:pt x="182" y="9"/>
                </a:cubicBezTo>
                <a:cubicBezTo>
                  <a:pt x="173" y="22"/>
                  <a:pt x="159" y="31"/>
                  <a:pt x="142" y="31"/>
                </a:cubicBezTo>
                <a:cubicBezTo>
                  <a:pt x="122" y="31"/>
                  <a:pt x="104" y="18"/>
                  <a:pt x="98" y="0"/>
                </a:cubicBezTo>
                <a:cubicBezTo>
                  <a:pt x="90" y="23"/>
                  <a:pt x="68" y="41"/>
                  <a:pt x="42" y="4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9086409" y="2093646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01</a:t>
            </a:r>
          </a:p>
        </p:txBody>
      </p:sp>
      <p:sp>
        <p:nvSpPr>
          <p:cNvPr id="44" name="Oval 43"/>
          <p:cNvSpPr/>
          <p:nvPr userDrawn="1"/>
        </p:nvSpPr>
        <p:spPr>
          <a:xfrm>
            <a:off x="9086409" y="5017601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A1D53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04</a:t>
            </a:r>
          </a:p>
        </p:txBody>
      </p:sp>
      <p:sp>
        <p:nvSpPr>
          <p:cNvPr id="45" name="Oval 44"/>
          <p:cNvSpPr/>
          <p:nvPr userDrawn="1"/>
        </p:nvSpPr>
        <p:spPr>
          <a:xfrm>
            <a:off x="7630638" y="3554654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3B21D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02</a:t>
            </a:r>
          </a:p>
        </p:txBody>
      </p:sp>
      <p:sp>
        <p:nvSpPr>
          <p:cNvPr id="46" name="Oval 45"/>
          <p:cNvSpPr/>
          <p:nvPr userDrawn="1"/>
        </p:nvSpPr>
        <p:spPr>
          <a:xfrm>
            <a:off x="10542178" y="3554654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03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946136" y="2317626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6"/>
          </p:nvPr>
        </p:nvSpPr>
        <p:spPr>
          <a:xfrm rot="16200000">
            <a:off x="9958551" y="2560050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7"/>
          </p:nvPr>
        </p:nvSpPr>
        <p:spPr>
          <a:xfrm rot="5400000">
            <a:off x="7542323" y="4367440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9741740" y="4649249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784225" y="1673225"/>
            <a:ext cx="6192838" cy="16006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1663573" y="3312200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01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1663573" y="5417447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04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1663573" y="471569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03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1663573" y="4013949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02</a:t>
            </a:r>
          </a:p>
        </p:txBody>
      </p:sp>
      <p:sp>
        <p:nvSpPr>
          <p:cNvPr id="63" name="Isosceles Triangle 62"/>
          <p:cNvSpPr/>
          <p:nvPr userDrawn="1"/>
        </p:nvSpPr>
        <p:spPr>
          <a:xfrm rot="5400000">
            <a:off x="1393908" y="3577179"/>
            <a:ext cx="134991" cy="1163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4" name="Isosceles Triangle 63"/>
          <p:cNvSpPr/>
          <p:nvPr userDrawn="1"/>
        </p:nvSpPr>
        <p:spPr>
          <a:xfrm rot="5400000">
            <a:off x="1393907" y="4278928"/>
            <a:ext cx="134991" cy="11637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5" name="Isosceles Triangle 64"/>
          <p:cNvSpPr/>
          <p:nvPr userDrawn="1"/>
        </p:nvSpPr>
        <p:spPr>
          <a:xfrm rot="5400000">
            <a:off x="1393907" y="4980677"/>
            <a:ext cx="134991" cy="116372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 userDrawn="1"/>
        </p:nvSpPr>
        <p:spPr>
          <a:xfrm rot="5400000">
            <a:off x="1393907" y="5682426"/>
            <a:ext cx="134991" cy="11637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2374963" y="5499975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46"/>
          </p:nvPr>
        </p:nvSpPr>
        <p:spPr>
          <a:xfrm>
            <a:off x="2357308" y="4105937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2366612" y="4819583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2374963" y="3432886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4054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3577375" y="1534434"/>
          <a:ext cx="4924919" cy="469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reeform 69"/>
          <p:cNvSpPr>
            <a:spLocks noEditPoints="1"/>
          </p:cNvSpPr>
          <p:nvPr userDrawn="1"/>
        </p:nvSpPr>
        <p:spPr bwMode="auto">
          <a:xfrm>
            <a:off x="8542112" y="4450929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8510810" y="2381063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Freeform 48"/>
          <p:cNvSpPr>
            <a:spLocks/>
          </p:cNvSpPr>
          <p:nvPr userDrawn="1"/>
        </p:nvSpPr>
        <p:spPr bwMode="auto">
          <a:xfrm>
            <a:off x="3257257" y="2356473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67" y="4405882"/>
            <a:ext cx="365792" cy="304826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88245" y="4450929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88245" y="4713927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023603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9023603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23603" y="4467363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23603" y="4730361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8504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About Us - Food, Retail, Drinks, Int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services</a:t>
            </a:r>
          </a:p>
        </p:txBody>
      </p:sp>
      <p:sp>
        <p:nvSpPr>
          <p:cNvPr id="39" name="Text Placeholder 18"/>
          <p:cNvSpPr txBox="1">
            <a:spLocks/>
          </p:cNvSpPr>
          <p:nvPr userDrawn="1"/>
        </p:nvSpPr>
        <p:spPr>
          <a:xfrm>
            <a:off x="1546613" y="703664"/>
            <a:ext cx="8362315" cy="487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we do </a:t>
            </a:r>
          </a:p>
        </p:txBody>
      </p:sp>
      <p:sp>
        <p:nvSpPr>
          <p:cNvPr id="4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1" name="Text Placeholder 5"/>
          <p:cNvSpPr txBox="1">
            <a:spLocks/>
          </p:cNvSpPr>
          <p:nvPr userDrawn="1"/>
        </p:nvSpPr>
        <p:spPr>
          <a:xfrm>
            <a:off x="693790" y="5039320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Ground-breaking data measuring food sales in the total out of home market, CGA foodservice work with food wholesalers and manufacturers alike </a:t>
            </a:r>
          </a:p>
        </p:txBody>
      </p:sp>
      <p:sp>
        <p:nvSpPr>
          <p:cNvPr id="42" name="Text Placeholder 3"/>
          <p:cNvSpPr txBox="1">
            <a:spLocks/>
          </p:cNvSpPr>
          <p:nvPr userDrawn="1"/>
        </p:nvSpPr>
        <p:spPr>
          <a:xfrm>
            <a:off x="692690" y="4681655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Food</a:t>
            </a:r>
          </a:p>
        </p:txBody>
      </p:sp>
      <p:sp>
        <p:nvSpPr>
          <p:cNvPr id="43" name="Text Placeholder 5"/>
          <p:cNvSpPr txBox="1">
            <a:spLocks/>
          </p:cNvSpPr>
          <p:nvPr userDrawn="1"/>
        </p:nvSpPr>
        <p:spPr>
          <a:xfrm>
            <a:off x="3462933" y="5075342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Working with pubs, restaurants and bars to help retailers understand core market dynamics - consumer, supply and demand</a:t>
            </a:r>
          </a:p>
        </p:txBody>
      </p:sp>
      <p:sp>
        <p:nvSpPr>
          <p:cNvPr id="44" name="Text Placeholder 3"/>
          <p:cNvSpPr txBox="1">
            <a:spLocks/>
          </p:cNvSpPr>
          <p:nvPr userDrawn="1"/>
        </p:nvSpPr>
        <p:spPr>
          <a:xfrm>
            <a:off x="3461833" y="4717677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Retail</a:t>
            </a:r>
          </a:p>
        </p:txBody>
      </p:sp>
      <p:sp>
        <p:nvSpPr>
          <p:cNvPr id="45" name="Text Placeholder 5"/>
          <p:cNvSpPr txBox="1">
            <a:spLocks/>
          </p:cNvSpPr>
          <p:nvPr userDrawn="1"/>
        </p:nvSpPr>
        <p:spPr>
          <a:xfrm>
            <a:off x="6203321" y="5089549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Strategic work with all leading drinks suppliers in the GB market to provide industry leading data, insight and consultancy to understand the market, sales and consumer</a:t>
            </a:r>
          </a:p>
        </p:txBody>
      </p:sp>
      <p:sp>
        <p:nvSpPr>
          <p:cNvPr id="46" name="Text Placeholder 3"/>
          <p:cNvSpPr txBox="1">
            <a:spLocks/>
          </p:cNvSpPr>
          <p:nvPr userDrawn="1"/>
        </p:nvSpPr>
        <p:spPr>
          <a:xfrm>
            <a:off x="6202221" y="4731884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Drinks</a:t>
            </a:r>
          </a:p>
        </p:txBody>
      </p:sp>
      <p:sp>
        <p:nvSpPr>
          <p:cNvPr id="47" name="Text Placeholder 5"/>
          <p:cNvSpPr txBox="1">
            <a:spLocks/>
          </p:cNvSpPr>
          <p:nvPr userDrawn="1"/>
        </p:nvSpPr>
        <p:spPr>
          <a:xfrm>
            <a:off x="8945728" y="5089549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a joint venture with AC Nielsen CGA has taken our world-class on premise measurement service into the U.S. and France </a:t>
            </a:r>
          </a:p>
        </p:txBody>
      </p:sp>
      <p:sp>
        <p:nvSpPr>
          <p:cNvPr id="48" name="Text Placeholder 3"/>
          <p:cNvSpPr txBox="1">
            <a:spLocks/>
          </p:cNvSpPr>
          <p:nvPr userDrawn="1"/>
        </p:nvSpPr>
        <p:spPr>
          <a:xfrm>
            <a:off x="8944628" y="4731884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International</a:t>
            </a:r>
          </a:p>
        </p:txBody>
      </p:sp>
      <p:pic>
        <p:nvPicPr>
          <p:cNvPr id="49" name="Picture Placeholder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6534" y="1812407"/>
            <a:ext cx="2522538" cy="2524125"/>
          </a:xfrm>
          <a:prstGeom prst="rect">
            <a:avLst/>
          </a:prstGeom>
        </p:spPr>
      </p:pic>
      <p:pic>
        <p:nvPicPr>
          <p:cNvPr id="50" name="Picture Placeholder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300" y="1800648"/>
            <a:ext cx="2523744" cy="2523744"/>
          </a:xfrm>
          <a:prstGeom prst="rect">
            <a:avLst/>
          </a:prstGeom>
        </p:spPr>
      </p:pic>
      <p:sp>
        <p:nvSpPr>
          <p:cNvPr id="51" name="Oval 50"/>
          <p:cNvSpPr/>
          <p:nvPr userDrawn="1"/>
        </p:nvSpPr>
        <p:spPr>
          <a:xfrm>
            <a:off x="4385149" y="3997467"/>
            <a:ext cx="680484" cy="68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2" name="Picture Placeholder 3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8184" y="1828799"/>
            <a:ext cx="2523744" cy="2523744"/>
          </a:xfrm>
          <a:prstGeom prst="rect">
            <a:avLst/>
          </a:prstGeom>
        </p:spPr>
      </p:pic>
      <p:sp>
        <p:nvSpPr>
          <p:cNvPr id="53" name="Oval 52"/>
          <p:cNvSpPr/>
          <p:nvPr userDrawn="1"/>
        </p:nvSpPr>
        <p:spPr>
          <a:xfrm>
            <a:off x="7126577" y="3982008"/>
            <a:ext cx="680484" cy="6804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9868005" y="3983260"/>
            <a:ext cx="680484" cy="6804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5" name="Picture Placeholder 3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828799"/>
            <a:ext cx="2523744" cy="2523744"/>
          </a:xfrm>
          <a:prstGeom prst="rect">
            <a:avLst/>
          </a:prstGeom>
        </p:spPr>
      </p:pic>
      <p:sp>
        <p:nvSpPr>
          <p:cNvPr id="56" name="Oval 55"/>
          <p:cNvSpPr/>
          <p:nvPr userDrawn="1"/>
        </p:nvSpPr>
        <p:spPr>
          <a:xfrm>
            <a:off x="1616067" y="3916996"/>
            <a:ext cx="680484" cy="680484"/>
          </a:xfrm>
          <a:prstGeom prst="ellipse">
            <a:avLst/>
          </a:prstGeom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55" y="3999295"/>
            <a:ext cx="556507" cy="55650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05" y="4101934"/>
            <a:ext cx="501827" cy="5018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4084563"/>
            <a:ext cx="506291" cy="50629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62" y="4100805"/>
            <a:ext cx="480478" cy="4804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25099"/>
            <a:ext cx="458219" cy="4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49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- Consumer, Demand, Supply view of mar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Holistic 360°view of the market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5419575" y="2024266"/>
            <a:ext cx="1877388" cy="2818823"/>
          </a:xfrm>
          <a:custGeom>
            <a:avLst/>
            <a:gdLst>
              <a:gd name="connsiteX0" fmla="*/ 0 w 2174875"/>
              <a:gd name="connsiteY0" fmla="*/ 0 h 3265488"/>
              <a:gd name="connsiteX1" fmla="*/ 71438 w 2174875"/>
              <a:gd name="connsiteY1" fmla="*/ 1588 h 3265488"/>
              <a:gd name="connsiteX2" fmla="*/ 142081 w 2174875"/>
              <a:gd name="connsiteY2" fmla="*/ 4764 h 3265488"/>
              <a:gd name="connsiteX3" fmla="*/ 213519 w 2174875"/>
              <a:gd name="connsiteY3" fmla="*/ 10321 h 3265488"/>
              <a:gd name="connsiteX4" fmla="*/ 283369 w 2174875"/>
              <a:gd name="connsiteY4" fmla="*/ 19849 h 3265488"/>
              <a:gd name="connsiteX5" fmla="*/ 354806 w 2174875"/>
              <a:gd name="connsiteY5" fmla="*/ 28582 h 3265488"/>
              <a:gd name="connsiteX6" fmla="*/ 425450 w 2174875"/>
              <a:gd name="connsiteY6" fmla="*/ 42873 h 3265488"/>
              <a:gd name="connsiteX7" fmla="*/ 493713 w 2174875"/>
              <a:gd name="connsiteY7" fmla="*/ 57958 h 3265488"/>
              <a:gd name="connsiteX8" fmla="*/ 562769 w 2174875"/>
              <a:gd name="connsiteY8" fmla="*/ 74631 h 3265488"/>
              <a:gd name="connsiteX9" fmla="*/ 631031 w 2174875"/>
              <a:gd name="connsiteY9" fmla="*/ 94479 h 3265488"/>
              <a:gd name="connsiteX10" fmla="*/ 697706 w 2174875"/>
              <a:gd name="connsiteY10" fmla="*/ 115916 h 3265488"/>
              <a:gd name="connsiteX11" fmla="*/ 765175 w 2174875"/>
              <a:gd name="connsiteY11" fmla="*/ 140528 h 3265488"/>
              <a:gd name="connsiteX12" fmla="*/ 831850 w 2174875"/>
              <a:gd name="connsiteY12" fmla="*/ 165934 h 3265488"/>
              <a:gd name="connsiteX13" fmla="*/ 897731 w 2174875"/>
              <a:gd name="connsiteY13" fmla="*/ 193722 h 3265488"/>
              <a:gd name="connsiteX14" fmla="*/ 962025 w 2174875"/>
              <a:gd name="connsiteY14" fmla="*/ 223892 h 3265488"/>
              <a:gd name="connsiteX15" fmla="*/ 1025525 w 2174875"/>
              <a:gd name="connsiteY15" fmla="*/ 257238 h 3265488"/>
              <a:gd name="connsiteX16" fmla="*/ 1088231 w 2174875"/>
              <a:gd name="connsiteY16" fmla="*/ 292965 h 3265488"/>
              <a:gd name="connsiteX17" fmla="*/ 1182688 w 2174875"/>
              <a:gd name="connsiteY17" fmla="*/ 350923 h 3265488"/>
              <a:gd name="connsiteX18" fmla="*/ 1273969 w 2174875"/>
              <a:gd name="connsiteY18" fmla="*/ 412851 h 3265488"/>
              <a:gd name="connsiteX19" fmla="*/ 1362869 w 2174875"/>
              <a:gd name="connsiteY19" fmla="*/ 480336 h 3265488"/>
              <a:gd name="connsiteX20" fmla="*/ 1444625 w 2174875"/>
              <a:gd name="connsiteY20" fmla="*/ 550203 h 3265488"/>
              <a:gd name="connsiteX21" fmla="*/ 1524000 w 2174875"/>
              <a:gd name="connsiteY21" fmla="*/ 623245 h 3265488"/>
              <a:gd name="connsiteX22" fmla="*/ 1598613 w 2174875"/>
              <a:gd name="connsiteY22" fmla="*/ 699464 h 3265488"/>
              <a:gd name="connsiteX23" fmla="*/ 1669256 w 2174875"/>
              <a:gd name="connsiteY23" fmla="*/ 780446 h 3265488"/>
              <a:gd name="connsiteX24" fmla="*/ 1735931 w 2174875"/>
              <a:gd name="connsiteY24" fmla="*/ 864604 h 3265488"/>
              <a:gd name="connsiteX25" fmla="*/ 1797050 w 2174875"/>
              <a:gd name="connsiteY25" fmla="*/ 949556 h 3265488"/>
              <a:gd name="connsiteX26" fmla="*/ 1854994 w 2174875"/>
              <a:gd name="connsiteY26" fmla="*/ 1037684 h 3265488"/>
              <a:gd name="connsiteX27" fmla="*/ 1906588 w 2174875"/>
              <a:gd name="connsiteY27" fmla="*/ 1129781 h 3265488"/>
              <a:gd name="connsiteX28" fmla="*/ 1955800 w 2174875"/>
              <a:gd name="connsiteY28" fmla="*/ 1222673 h 3265488"/>
              <a:gd name="connsiteX29" fmla="*/ 1999456 w 2174875"/>
              <a:gd name="connsiteY29" fmla="*/ 1317152 h 3265488"/>
              <a:gd name="connsiteX30" fmla="*/ 2037556 w 2174875"/>
              <a:gd name="connsiteY30" fmla="*/ 1414807 h 3265488"/>
              <a:gd name="connsiteX31" fmla="*/ 2072481 w 2174875"/>
              <a:gd name="connsiteY31" fmla="*/ 1514050 h 3265488"/>
              <a:gd name="connsiteX32" fmla="*/ 2101850 w 2174875"/>
              <a:gd name="connsiteY32" fmla="*/ 1612499 h 3265488"/>
              <a:gd name="connsiteX33" fmla="*/ 2126456 w 2174875"/>
              <a:gd name="connsiteY33" fmla="*/ 1714917 h 3265488"/>
              <a:gd name="connsiteX34" fmla="*/ 2146300 w 2174875"/>
              <a:gd name="connsiteY34" fmla="*/ 1817336 h 3265488"/>
              <a:gd name="connsiteX35" fmla="*/ 2161381 w 2174875"/>
              <a:gd name="connsiteY35" fmla="*/ 1920549 h 3265488"/>
              <a:gd name="connsiteX36" fmla="*/ 2170113 w 2174875"/>
              <a:gd name="connsiteY36" fmla="*/ 2026143 h 3265488"/>
              <a:gd name="connsiteX37" fmla="*/ 2174875 w 2174875"/>
              <a:gd name="connsiteY37" fmla="*/ 2129356 h 3265488"/>
              <a:gd name="connsiteX38" fmla="*/ 2174875 w 2174875"/>
              <a:gd name="connsiteY38" fmla="*/ 2234950 h 3265488"/>
              <a:gd name="connsiteX39" fmla="*/ 2170113 w 2174875"/>
              <a:gd name="connsiteY39" fmla="*/ 2339750 h 3265488"/>
              <a:gd name="connsiteX40" fmla="*/ 2159794 w 2174875"/>
              <a:gd name="connsiteY40" fmla="*/ 2445345 h 3265488"/>
              <a:gd name="connsiteX41" fmla="*/ 2144713 w 2174875"/>
              <a:gd name="connsiteY41" fmla="*/ 2550145 h 3265488"/>
              <a:gd name="connsiteX42" fmla="*/ 2123281 w 2174875"/>
              <a:gd name="connsiteY42" fmla="*/ 2655740 h 3265488"/>
              <a:gd name="connsiteX43" fmla="*/ 2097088 w 2174875"/>
              <a:gd name="connsiteY43" fmla="*/ 2758952 h 3265488"/>
              <a:gd name="connsiteX44" fmla="*/ 2065338 w 2174875"/>
              <a:gd name="connsiteY44" fmla="*/ 2862959 h 3265488"/>
              <a:gd name="connsiteX45" fmla="*/ 2028825 w 2174875"/>
              <a:gd name="connsiteY45" fmla="*/ 2964584 h 3265488"/>
              <a:gd name="connsiteX46" fmla="*/ 1985963 w 2174875"/>
              <a:gd name="connsiteY46" fmla="*/ 3067002 h 3265488"/>
              <a:gd name="connsiteX47" fmla="*/ 1937544 w 2174875"/>
              <a:gd name="connsiteY47" fmla="*/ 3166245 h 3265488"/>
              <a:gd name="connsiteX48" fmla="*/ 1883569 w 2174875"/>
              <a:gd name="connsiteY48" fmla="*/ 3265488 h 3265488"/>
              <a:gd name="connsiteX49" fmla="*/ 885771 w 2174875"/>
              <a:gd name="connsiteY49" fmla="*/ 2688870 h 3265488"/>
              <a:gd name="connsiteX50" fmla="*/ 0 w 2174875"/>
              <a:gd name="connsiteY50" fmla="*/ 1161679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4875" h="3265488">
                <a:moveTo>
                  <a:pt x="0" y="0"/>
                </a:moveTo>
                <a:lnTo>
                  <a:pt x="71438" y="1588"/>
                </a:lnTo>
                <a:lnTo>
                  <a:pt x="142081" y="4764"/>
                </a:lnTo>
                <a:lnTo>
                  <a:pt x="213519" y="10321"/>
                </a:lnTo>
                <a:lnTo>
                  <a:pt x="283369" y="19849"/>
                </a:lnTo>
                <a:lnTo>
                  <a:pt x="354806" y="28582"/>
                </a:lnTo>
                <a:lnTo>
                  <a:pt x="425450" y="42873"/>
                </a:lnTo>
                <a:lnTo>
                  <a:pt x="493713" y="57958"/>
                </a:lnTo>
                <a:lnTo>
                  <a:pt x="562769" y="74631"/>
                </a:lnTo>
                <a:lnTo>
                  <a:pt x="631031" y="94479"/>
                </a:lnTo>
                <a:lnTo>
                  <a:pt x="697706" y="115916"/>
                </a:lnTo>
                <a:lnTo>
                  <a:pt x="765175" y="140528"/>
                </a:lnTo>
                <a:lnTo>
                  <a:pt x="831850" y="165934"/>
                </a:lnTo>
                <a:lnTo>
                  <a:pt x="897731" y="193722"/>
                </a:lnTo>
                <a:lnTo>
                  <a:pt x="962025" y="223892"/>
                </a:lnTo>
                <a:lnTo>
                  <a:pt x="1025525" y="257238"/>
                </a:lnTo>
                <a:lnTo>
                  <a:pt x="1088231" y="292965"/>
                </a:lnTo>
                <a:lnTo>
                  <a:pt x="1182688" y="350923"/>
                </a:lnTo>
                <a:lnTo>
                  <a:pt x="1273969" y="412851"/>
                </a:lnTo>
                <a:lnTo>
                  <a:pt x="1362869" y="480336"/>
                </a:lnTo>
                <a:lnTo>
                  <a:pt x="1444625" y="550203"/>
                </a:lnTo>
                <a:lnTo>
                  <a:pt x="1524000" y="623245"/>
                </a:lnTo>
                <a:lnTo>
                  <a:pt x="1598613" y="699464"/>
                </a:lnTo>
                <a:lnTo>
                  <a:pt x="1669256" y="780446"/>
                </a:lnTo>
                <a:lnTo>
                  <a:pt x="1735931" y="864604"/>
                </a:lnTo>
                <a:lnTo>
                  <a:pt x="1797050" y="949556"/>
                </a:lnTo>
                <a:lnTo>
                  <a:pt x="1854994" y="1037684"/>
                </a:lnTo>
                <a:lnTo>
                  <a:pt x="1906588" y="1129781"/>
                </a:lnTo>
                <a:lnTo>
                  <a:pt x="1955800" y="1222673"/>
                </a:lnTo>
                <a:lnTo>
                  <a:pt x="1999456" y="1317152"/>
                </a:lnTo>
                <a:lnTo>
                  <a:pt x="2037556" y="1414807"/>
                </a:lnTo>
                <a:lnTo>
                  <a:pt x="2072481" y="1514050"/>
                </a:lnTo>
                <a:lnTo>
                  <a:pt x="2101850" y="1612499"/>
                </a:lnTo>
                <a:lnTo>
                  <a:pt x="2126456" y="1714917"/>
                </a:lnTo>
                <a:lnTo>
                  <a:pt x="2146300" y="1817336"/>
                </a:lnTo>
                <a:lnTo>
                  <a:pt x="2161381" y="1920549"/>
                </a:lnTo>
                <a:lnTo>
                  <a:pt x="2170113" y="2026143"/>
                </a:lnTo>
                <a:lnTo>
                  <a:pt x="2174875" y="2129356"/>
                </a:lnTo>
                <a:lnTo>
                  <a:pt x="2174875" y="2234950"/>
                </a:lnTo>
                <a:lnTo>
                  <a:pt x="2170113" y="2339750"/>
                </a:lnTo>
                <a:lnTo>
                  <a:pt x="2159794" y="2445345"/>
                </a:lnTo>
                <a:lnTo>
                  <a:pt x="2144713" y="2550145"/>
                </a:lnTo>
                <a:lnTo>
                  <a:pt x="2123281" y="2655740"/>
                </a:lnTo>
                <a:lnTo>
                  <a:pt x="2097088" y="2758952"/>
                </a:lnTo>
                <a:lnTo>
                  <a:pt x="2065338" y="2862959"/>
                </a:lnTo>
                <a:lnTo>
                  <a:pt x="2028825" y="2964584"/>
                </a:lnTo>
                <a:lnTo>
                  <a:pt x="1985963" y="3067002"/>
                </a:lnTo>
                <a:lnTo>
                  <a:pt x="1937544" y="3166245"/>
                </a:lnTo>
                <a:lnTo>
                  <a:pt x="1883569" y="3265488"/>
                </a:lnTo>
                <a:lnTo>
                  <a:pt x="885771" y="2688870"/>
                </a:lnTo>
                <a:lnTo>
                  <a:pt x="0" y="1161679"/>
                </a:lnTo>
                <a:close/>
              </a:path>
            </a:pathLst>
          </a:cu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3743631" y="4453316"/>
            <a:ext cx="3253225" cy="1413429"/>
          </a:xfrm>
          <a:custGeom>
            <a:avLst/>
            <a:gdLst>
              <a:gd name="connsiteX0" fmla="*/ 950989 w 3768725"/>
              <a:gd name="connsiteY0" fmla="*/ 0 h 1637399"/>
              <a:gd name="connsiteX1" fmla="*/ 2818537 w 3768725"/>
              <a:gd name="connsiteY1" fmla="*/ 0 h 1637399"/>
              <a:gd name="connsiteX2" fmla="*/ 3768725 w 3768725"/>
              <a:gd name="connsiteY2" fmla="*/ 548771 h 1637399"/>
              <a:gd name="connsiteX3" fmla="*/ 3732213 w 3768725"/>
              <a:gd name="connsiteY3" fmla="*/ 609912 h 1637399"/>
              <a:gd name="connsiteX4" fmla="*/ 3694113 w 3768725"/>
              <a:gd name="connsiteY4" fmla="*/ 671053 h 1637399"/>
              <a:gd name="connsiteX5" fmla="*/ 3652838 w 3768725"/>
              <a:gd name="connsiteY5" fmla="*/ 729018 h 1637399"/>
              <a:gd name="connsiteX6" fmla="*/ 3610769 w 3768725"/>
              <a:gd name="connsiteY6" fmla="*/ 786983 h 1637399"/>
              <a:gd name="connsiteX7" fmla="*/ 3566319 w 3768725"/>
              <a:gd name="connsiteY7" fmla="*/ 841771 h 1637399"/>
              <a:gd name="connsiteX8" fmla="*/ 3520281 w 3768725"/>
              <a:gd name="connsiteY8" fmla="*/ 896560 h 1637399"/>
              <a:gd name="connsiteX9" fmla="*/ 3473450 w 3768725"/>
              <a:gd name="connsiteY9" fmla="*/ 948967 h 1637399"/>
              <a:gd name="connsiteX10" fmla="*/ 3422650 w 3768725"/>
              <a:gd name="connsiteY10" fmla="*/ 1000579 h 1637399"/>
              <a:gd name="connsiteX11" fmla="*/ 3372644 w 3768725"/>
              <a:gd name="connsiteY11" fmla="*/ 1049016 h 1637399"/>
              <a:gd name="connsiteX12" fmla="*/ 3319463 w 3768725"/>
              <a:gd name="connsiteY12" fmla="*/ 1098246 h 1637399"/>
              <a:gd name="connsiteX13" fmla="*/ 3266281 w 3768725"/>
              <a:gd name="connsiteY13" fmla="*/ 1143506 h 1637399"/>
              <a:gd name="connsiteX14" fmla="*/ 3209925 w 3768725"/>
              <a:gd name="connsiteY14" fmla="*/ 1187973 h 1637399"/>
              <a:gd name="connsiteX15" fmla="*/ 3153569 w 3768725"/>
              <a:gd name="connsiteY15" fmla="*/ 1230851 h 1637399"/>
              <a:gd name="connsiteX16" fmla="*/ 3094038 w 3768725"/>
              <a:gd name="connsiteY16" fmla="*/ 1270553 h 1637399"/>
              <a:gd name="connsiteX17" fmla="*/ 3034506 w 3768725"/>
              <a:gd name="connsiteY17" fmla="*/ 1310255 h 1637399"/>
              <a:gd name="connsiteX18" fmla="*/ 2971800 w 3768725"/>
              <a:gd name="connsiteY18" fmla="*/ 1346781 h 1637399"/>
              <a:gd name="connsiteX19" fmla="*/ 2874169 w 3768725"/>
              <a:gd name="connsiteY19" fmla="*/ 1399981 h 1637399"/>
              <a:gd name="connsiteX20" fmla="*/ 2773363 w 3768725"/>
              <a:gd name="connsiteY20" fmla="*/ 1446830 h 1637399"/>
              <a:gd name="connsiteX21" fmla="*/ 2673350 w 3768725"/>
              <a:gd name="connsiteY21" fmla="*/ 1489708 h 1637399"/>
              <a:gd name="connsiteX22" fmla="*/ 2570956 w 3768725"/>
              <a:gd name="connsiteY22" fmla="*/ 1526234 h 1637399"/>
              <a:gd name="connsiteX23" fmla="*/ 2466975 w 3768725"/>
              <a:gd name="connsiteY23" fmla="*/ 1558789 h 1637399"/>
              <a:gd name="connsiteX24" fmla="*/ 2363788 w 3768725"/>
              <a:gd name="connsiteY24" fmla="*/ 1584198 h 1637399"/>
              <a:gd name="connsiteX25" fmla="*/ 2258219 w 3768725"/>
              <a:gd name="connsiteY25" fmla="*/ 1605638 h 1637399"/>
              <a:gd name="connsiteX26" fmla="*/ 2153444 w 3768725"/>
              <a:gd name="connsiteY26" fmla="*/ 1620724 h 1637399"/>
              <a:gd name="connsiteX27" fmla="*/ 2047875 w 3768725"/>
              <a:gd name="connsiteY27" fmla="*/ 1631841 h 1637399"/>
              <a:gd name="connsiteX28" fmla="*/ 1943100 w 3768725"/>
              <a:gd name="connsiteY28" fmla="*/ 1637399 h 1637399"/>
              <a:gd name="connsiteX29" fmla="*/ 1837531 w 3768725"/>
              <a:gd name="connsiteY29" fmla="*/ 1637399 h 1637399"/>
              <a:gd name="connsiteX30" fmla="*/ 1732756 w 3768725"/>
              <a:gd name="connsiteY30" fmla="*/ 1633429 h 1637399"/>
              <a:gd name="connsiteX31" fmla="*/ 1628775 w 3768725"/>
              <a:gd name="connsiteY31" fmla="*/ 1622312 h 1637399"/>
              <a:gd name="connsiteX32" fmla="*/ 1525588 w 3768725"/>
              <a:gd name="connsiteY32" fmla="*/ 1607226 h 1637399"/>
              <a:gd name="connsiteX33" fmla="*/ 1423194 w 3768725"/>
              <a:gd name="connsiteY33" fmla="*/ 1587375 h 1637399"/>
              <a:gd name="connsiteX34" fmla="*/ 1320800 w 3768725"/>
              <a:gd name="connsiteY34" fmla="*/ 1562759 h 1637399"/>
              <a:gd name="connsiteX35" fmla="*/ 1220788 w 3768725"/>
              <a:gd name="connsiteY35" fmla="*/ 1534174 h 1637399"/>
              <a:gd name="connsiteX36" fmla="*/ 1123156 w 3768725"/>
              <a:gd name="connsiteY36" fmla="*/ 1500824 h 1637399"/>
              <a:gd name="connsiteX37" fmla="*/ 1025525 w 3768725"/>
              <a:gd name="connsiteY37" fmla="*/ 1461122 h 1637399"/>
              <a:gd name="connsiteX38" fmla="*/ 929481 w 3768725"/>
              <a:gd name="connsiteY38" fmla="*/ 1416656 h 1637399"/>
              <a:gd name="connsiteX39" fmla="*/ 836613 w 3768725"/>
              <a:gd name="connsiteY39" fmla="*/ 1369014 h 1637399"/>
              <a:gd name="connsiteX40" fmla="*/ 746919 w 3768725"/>
              <a:gd name="connsiteY40" fmla="*/ 1315813 h 1637399"/>
              <a:gd name="connsiteX41" fmla="*/ 658019 w 3768725"/>
              <a:gd name="connsiteY41" fmla="*/ 1259436 h 1637399"/>
              <a:gd name="connsiteX42" fmla="*/ 571500 w 3768725"/>
              <a:gd name="connsiteY42" fmla="*/ 1196707 h 1637399"/>
              <a:gd name="connsiteX43" fmla="*/ 488950 w 3768725"/>
              <a:gd name="connsiteY43" fmla="*/ 1131596 h 1637399"/>
              <a:gd name="connsiteX44" fmla="*/ 407988 w 3768725"/>
              <a:gd name="connsiteY44" fmla="*/ 1061720 h 1637399"/>
              <a:gd name="connsiteX45" fmla="*/ 331788 w 3768725"/>
              <a:gd name="connsiteY45" fmla="*/ 987081 h 1637399"/>
              <a:gd name="connsiteX46" fmla="*/ 257175 w 3768725"/>
              <a:gd name="connsiteY46" fmla="*/ 907677 h 1637399"/>
              <a:gd name="connsiteX47" fmla="*/ 187325 w 3768725"/>
              <a:gd name="connsiteY47" fmla="*/ 823508 h 1637399"/>
              <a:gd name="connsiteX48" fmla="*/ 121444 w 3768725"/>
              <a:gd name="connsiteY48" fmla="*/ 736958 h 1637399"/>
              <a:gd name="connsiteX49" fmla="*/ 59531 w 3768725"/>
              <a:gd name="connsiteY49" fmla="*/ 644849 h 1637399"/>
              <a:gd name="connsiteX50" fmla="*/ 0 w 3768725"/>
              <a:gd name="connsiteY50" fmla="*/ 548771 h 16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68725" h="1637399">
                <a:moveTo>
                  <a:pt x="950989" y="0"/>
                </a:moveTo>
                <a:lnTo>
                  <a:pt x="2818537" y="0"/>
                </a:lnTo>
                <a:lnTo>
                  <a:pt x="3768725" y="548771"/>
                </a:lnTo>
                <a:lnTo>
                  <a:pt x="3732213" y="609912"/>
                </a:lnTo>
                <a:lnTo>
                  <a:pt x="3694113" y="671053"/>
                </a:lnTo>
                <a:lnTo>
                  <a:pt x="3652838" y="729018"/>
                </a:lnTo>
                <a:lnTo>
                  <a:pt x="3610769" y="786983"/>
                </a:lnTo>
                <a:lnTo>
                  <a:pt x="3566319" y="841771"/>
                </a:lnTo>
                <a:lnTo>
                  <a:pt x="3520281" y="896560"/>
                </a:lnTo>
                <a:lnTo>
                  <a:pt x="3473450" y="948967"/>
                </a:lnTo>
                <a:lnTo>
                  <a:pt x="3422650" y="1000579"/>
                </a:lnTo>
                <a:lnTo>
                  <a:pt x="3372644" y="1049016"/>
                </a:lnTo>
                <a:lnTo>
                  <a:pt x="3319463" y="1098246"/>
                </a:lnTo>
                <a:lnTo>
                  <a:pt x="3266281" y="1143506"/>
                </a:lnTo>
                <a:lnTo>
                  <a:pt x="3209925" y="1187973"/>
                </a:lnTo>
                <a:lnTo>
                  <a:pt x="3153569" y="1230851"/>
                </a:lnTo>
                <a:lnTo>
                  <a:pt x="3094038" y="1270553"/>
                </a:lnTo>
                <a:lnTo>
                  <a:pt x="3034506" y="1310255"/>
                </a:lnTo>
                <a:lnTo>
                  <a:pt x="2971800" y="1346781"/>
                </a:lnTo>
                <a:lnTo>
                  <a:pt x="2874169" y="1399981"/>
                </a:lnTo>
                <a:lnTo>
                  <a:pt x="2773363" y="1446830"/>
                </a:lnTo>
                <a:lnTo>
                  <a:pt x="2673350" y="1489708"/>
                </a:lnTo>
                <a:lnTo>
                  <a:pt x="2570956" y="1526234"/>
                </a:lnTo>
                <a:lnTo>
                  <a:pt x="2466975" y="1558789"/>
                </a:lnTo>
                <a:lnTo>
                  <a:pt x="2363788" y="1584198"/>
                </a:lnTo>
                <a:lnTo>
                  <a:pt x="2258219" y="1605638"/>
                </a:lnTo>
                <a:lnTo>
                  <a:pt x="2153444" y="1620724"/>
                </a:lnTo>
                <a:lnTo>
                  <a:pt x="2047875" y="1631841"/>
                </a:lnTo>
                <a:lnTo>
                  <a:pt x="1943100" y="1637399"/>
                </a:lnTo>
                <a:lnTo>
                  <a:pt x="1837531" y="1637399"/>
                </a:lnTo>
                <a:lnTo>
                  <a:pt x="1732756" y="1633429"/>
                </a:lnTo>
                <a:lnTo>
                  <a:pt x="1628775" y="1622312"/>
                </a:lnTo>
                <a:lnTo>
                  <a:pt x="1525588" y="1607226"/>
                </a:lnTo>
                <a:lnTo>
                  <a:pt x="1423194" y="1587375"/>
                </a:lnTo>
                <a:lnTo>
                  <a:pt x="1320800" y="1562759"/>
                </a:lnTo>
                <a:lnTo>
                  <a:pt x="1220788" y="1534174"/>
                </a:lnTo>
                <a:lnTo>
                  <a:pt x="1123156" y="1500824"/>
                </a:lnTo>
                <a:lnTo>
                  <a:pt x="1025525" y="1461122"/>
                </a:lnTo>
                <a:lnTo>
                  <a:pt x="929481" y="1416656"/>
                </a:lnTo>
                <a:lnTo>
                  <a:pt x="836613" y="1369014"/>
                </a:lnTo>
                <a:lnTo>
                  <a:pt x="746919" y="1315813"/>
                </a:lnTo>
                <a:lnTo>
                  <a:pt x="658019" y="1259436"/>
                </a:lnTo>
                <a:lnTo>
                  <a:pt x="571500" y="1196707"/>
                </a:lnTo>
                <a:lnTo>
                  <a:pt x="488950" y="1131596"/>
                </a:lnTo>
                <a:lnTo>
                  <a:pt x="407988" y="1061720"/>
                </a:lnTo>
                <a:lnTo>
                  <a:pt x="331788" y="987081"/>
                </a:lnTo>
                <a:lnTo>
                  <a:pt x="257175" y="907677"/>
                </a:lnTo>
                <a:lnTo>
                  <a:pt x="187325" y="823508"/>
                </a:lnTo>
                <a:lnTo>
                  <a:pt x="121444" y="736958"/>
                </a:lnTo>
                <a:lnTo>
                  <a:pt x="59531" y="644849"/>
                </a:lnTo>
                <a:lnTo>
                  <a:pt x="0" y="5487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 userDrawn="1"/>
        </p:nvSpPr>
        <p:spPr bwMode="auto">
          <a:xfrm>
            <a:off x="3443522" y="2024266"/>
            <a:ext cx="1878758" cy="2818823"/>
          </a:xfrm>
          <a:custGeom>
            <a:avLst/>
            <a:gdLst>
              <a:gd name="connsiteX0" fmla="*/ 2176463 w 2176463"/>
              <a:gd name="connsiteY0" fmla="*/ 0 h 3265488"/>
              <a:gd name="connsiteX1" fmla="*/ 2176463 w 2176463"/>
              <a:gd name="connsiteY1" fmla="*/ 1147103 h 3265488"/>
              <a:gd name="connsiteX2" fmla="*/ 1278357 w 2176463"/>
              <a:gd name="connsiteY2" fmla="*/ 2695562 h 3265488"/>
              <a:gd name="connsiteX3" fmla="*/ 291306 w 2176463"/>
              <a:gd name="connsiteY3" fmla="*/ 3265488 h 3265488"/>
              <a:gd name="connsiteX4" fmla="*/ 255588 w 2176463"/>
              <a:gd name="connsiteY4" fmla="*/ 3202767 h 3265488"/>
              <a:gd name="connsiteX5" fmla="*/ 223838 w 2176463"/>
              <a:gd name="connsiteY5" fmla="*/ 3138457 h 3265488"/>
              <a:gd name="connsiteX6" fmla="*/ 193675 w 2176463"/>
              <a:gd name="connsiteY6" fmla="*/ 3074942 h 3265488"/>
              <a:gd name="connsiteX7" fmla="*/ 164306 w 2176463"/>
              <a:gd name="connsiteY7" fmla="*/ 3009045 h 3265488"/>
              <a:gd name="connsiteX8" fmla="*/ 138906 w 2176463"/>
              <a:gd name="connsiteY8" fmla="*/ 2943147 h 3265488"/>
              <a:gd name="connsiteX9" fmla="*/ 115888 w 2176463"/>
              <a:gd name="connsiteY9" fmla="*/ 2876456 h 3265488"/>
              <a:gd name="connsiteX10" fmla="*/ 92869 w 2176463"/>
              <a:gd name="connsiteY10" fmla="*/ 2808177 h 3265488"/>
              <a:gd name="connsiteX11" fmla="*/ 74613 w 2176463"/>
              <a:gd name="connsiteY11" fmla="*/ 2740692 h 3265488"/>
              <a:gd name="connsiteX12" fmla="*/ 56356 w 2176463"/>
              <a:gd name="connsiteY12" fmla="*/ 2670825 h 3265488"/>
              <a:gd name="connsiteX13" fmla="*/ 41275 w 2176463"/>
              <a:gd name="connsiteY13" fmla="*/ 2601752 h 3265488"/>
              <a:gd name="connsiteX14" fmla="*/ 28575 w 2176463"/>
              <a:gd name="connsiteY14" fmla="*/ 2531885 h 3265488"/>
              <a:gd name="connsiteX15" fmla="*/ 18256 w 2176463"/>
              <a:gd name="connsiteY15" fmla="*/ 2462018 h 3265488"/>
              <a:gd name="connsiteX16" fmla="*/ 10319 w 2176463"/>
              <a:gd name="connsiteY16" fmla="*/ 2390563 h 3265488"/>
              <a:gd name="connsiteX17" fmla="*/ 4763 w 2176463"/>
              <a:gd name="connsiteY17" fmla="*/ 2319902 h 3265488"/>
              <a:gd name="connsiteX18" fmla="*/ 1588 w 2176463"/>
              <a:gd name="connsiteY18" fmla="*/ 2248447 h 3265488"/>
              <a:gd name="connsiteX19" fmla="*/ 0 w 2176463"/>
              <a:gd name="connsiteY19" fmla="*/ 2176992 h 3265488"/>
              <a:gd name="connsiteX20" fmla="*/ 3175 w 2176463"/>
              <a:gd name="connsiteY20" fmla="*/ 2064252 h 3265488"/>
              <a:gd name="connsiteX21" fmla="*/ 10319 w 2176463"/>
              <a:gd name="connsiteY21" fmla="*/ 1953894 h 3265488"/>
              <a:gd name="connsiteX22" fmla="*/ 24606 w 2176463"/>
              <a:gd name="connsiteY22" fmla="*/ 1845918 h 3265488"/>
              <a:gd name="connsiteX23" fmla="*/ 44450 w 2176463"/>
              <a:gd name="connsiteY23" fmla="*/ 1737942 h 3265488"/>
              <a:gd name="connsiteX24" fmla="*/ 68263 w 2176463"/>
              <a:gd name="connsiteY24" fmla="*/ 1632347 h 3265488"/>
              <a:gd name="connsiteX25" fmla="*/ 97631 w 2176463"/>
              <a:gd name="connsiteY25" fmla="*/ 1529135 h 3265488"/>
              <a:gd name="connsiteX26" fmla="*/ 130969 w 2176463"/>
              <a:gd name="connsiteY26" fmla="*/ 1428304 h 3265488"/>
              <a:gd name="connsiteX27" fmla="*/ 170656 w 2176463"/>
              <a:gd name="connsiteY27" fmla="*/ 1329061 h 3265488"/>
              <a:gd name="connsiteX28" fmla="*/ 215106 w 2176463"/>
              <a:gd name="connsiteY28" fmla="*/ 1232994 h 3265488"/>
              <a:gd name="connsiteX29" fmla="*/ 261938 w 2176463"/>
              <a:gd name="connsiteY29" fmla="*/ 1138515 h 3265488"/>
              <a:gd name="connsiteX30" fmla="*/ 315119 w 2176463"/>
              <a:gd name="connsiteY30" fmla="*/ 1048799 h 3265488"/>
              <a:gd name="connsiteX31" fmla="*/ 371475 w 2176463"/>
              <a:gd name="connsiteY31" fmla="*/ 960671 h 3265488"/>
              <a:gd name="connsiteX32" fmla="*/ 431006 w 2176463"/>
              <a:gd name="connsiteY32" fmla="*/ 874925 h 3265488"/>
              <a:gd name="connsiteX33" fmla="*/ 496888 w 2176463"/>
              <a:gd name="connsiteY33" fmla="*/ 792355 h 3265488"/>
              <a:gd name="connsiteX34" fmla="*/ 565150 w 2176463"/>
              <a:gd name="connsiteY34" fmla="*/ 713755 h 3265488"/>
              <a:gd name="connsiteX35" fmla="*/ 637382 w 2176463"/>
              <a:gd name="connsiteY35" fmla="*/ 637536 h 3265488"/>
              <a:gd name="connsiteX36" fmla="*/ 713582 w 2176463"/>
              <a:gd name="connsiteY36" fmla="*/ 565288 h 3265488"/>
              <a:gd name="connsiteX37" fmla="*/ 790575 w 2176463"/>
              <a:gd name="connsiteY37" fmla="*/ 497008 h 3265488"/>
              <a:gd name="connsiteX38" fmla="*/ 873125 w 2176463"/>
              <a:gd name="connsiteY38" fmla="*/ 432699 h 3265488"/>
              <a:gd name="connsiteX39" fmla="*/ 958850 w 2176463"/>
              <a:gd name="connsiteY39" fmla="*/ 371565 h 3265488"/>
              <a:gd name="connsiteX40" fmla="*/ 1046957 w 2176463"/>
              <a:gd name="connsiteY40" fmla="*/ 315195 h 3265488"/>
              <a:gd name="connsiteX41" fmla="*/ 1138238 w 2176463"/>
              <a:gd name="connsiteY41" fmla="*/ 263589 h 3265488"/>
              <a:gd name="connsiteX42" fmla="*/ 1232694 w 2176463"/>
              <a:gd name="connsiteY42" fmla="*/ 215159 h 3265488"/>
              <a:gd name="connsiteX43" fmla="*/ 1328738 w 2176463"/>
              <a:gd name="connsiteY43" fmla="*/ 172286 h 3265488"/>
              <a:gd name="connsiteX44" fmla="*/ 1427957 w 2176463"/>
              <a:gd name="connsiteY44" fmla="*/ 132589 h 3265488"/>
              <a:gd name="connsiteX45" fmla="*/ 1528763 w 2176463"/>
              <a:gd name="connsiteY45" fmla="*/ 99243 h 3265488"/>
              <a:gd name="connsiteX46" fmla="*/ 1631951 w 2176463"/>
              <a:gd name="connsiteY46" fmla="*/ 68279 h 3265488"/>
              <a:gd name="connsiteX47" fmla="*/ 1737519 w 2176463"/>
              <a:gd name="connsiteY47" fmla="*/ 44461 h 3265488"/>
              <a:gd name="connsiteX48" fmla="*/ 1843882 w 2176463"/>
              <a:gd name="connsiteY48" fmla="*/ 26200 h 3265488"/>
              <a:gd name="connsiteX49" fmla="*/ 1954213 w 2176463"/>
              <a:gd name="connsiteY49" fmla="*/ 11909 h 3265488"/>
              <a:gd name="connsiteX50" fmla="*/ 2063751 w 2176463"/>
              <a:gd name="connsiteY50" fmla="*/ 3176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6463" h="3265488">
                <a:moveTo>
                  <a:pt x="2176463" y="0"/>
                </a:moveTo>
                <a:lnTo>
                  <a:pt x="2176463" y="1147103"/>
                </a:lnTo>
                <a:lnTo>
                  <a:pt x="1278357" y="2695562"/>
                </a:lnTo>
                <a:lnTo>
                  <a:pt x="291306" y="3265488"/>
                </a:lnTo>
                <a:lnTo>
                  <a:pt x="255588" y="3202767"/>
                </a:lnTo>
                <a:lnTo>
                  <a:pt x="223838" y="3138457"/>
                </a:lnTo>
                <a:lnTo>
                  <a:pt x="193675" y="3074942"/>
                </a:lnTo>
                <a:lnTo>
                  <a:pt x="164306" y="3009045"/>
                </a:lnTo>
                <a:lnTo>
                  <a:pt x="138906" y="2943147"/>
                </a:lnTo>
                <a:lnTo>
                  <a:pt x="115888" y="2876456"/>
                </a:lnTo>
                <a:lnTo>
                  <a:pt x="92869" y="2808177"/>
                </a:lnTo>
                <a:lnTo>
                  <a:pt x="74613" y="2740692"/>
                </a:lnTo>
                <a:lnTo>
                  <a:pt x="56356" y="2670825"/>
                </a:lnTo>
                <a:lnTo>
                  <a:pt x="41275" y="2601752"/>
                </a:lnTo>
                <a:lnTo>
                  <a:pt x="28575" y="2531885"/>
                </a:lnTo>
                <a:lnTo>
                  <a:pt x="18256" y="2462018"/>
                </a:lnTo>
                <a:lnTo>
                  <a:pt x="10319" y="2390563"/>
                </a:lnTo>
                <a:lnTo>
                  <a:pt x="4763" y="2319902"/>
                </a:lnTo>
                <a:lnTo>
                  <a:pt x="1588" y="2248447"/>
                </a:lnTo>
                <a:lnTo>
                  <a:pt x="0" y="2176992"/>
                </a:lnTo>
                <a:lnTo>
                  <a:pt x="3175" y="2064252"/>
                </a:lnTo>
                <a:lnTo>
                  <a:pt x="10319" y="1953894"/>
                </a:lnTo>
                <a:lnTo>
                  <a:pt x="24606" y="1845918"/>
                </a:lnTo>
                <a:lnTo>
                  <a:pt x="44450" y="1737942"/>
                </a:lnTo>
                <a:lnTo>
                  <a:pt x="68263" y="1632347"/>
                </a:lnTo>
                <a:lnTo>
                  <a:pt x="97631" y="1529135"/>
                </a:lnTo>
                <a:lnTo>
                  <a:pt x="130969" y="1428304"/>
                </a:lnTo>
                <a:lnTo>
                  <a:pt x="170656" y="1329061"/>
                </a:lnTo>
                <a:lnTo>
                  <a:pt x="215106" y="1232994"/>
                </a:lnTo>
                <a:lnTo>
                  <a:pt x="261938" y="1138515"/>
                </a:lnTo>
                <a:lnTo>
                  <a:pt x="315119" y="1048799"/>
                </a:lnTo>
                <a:lnTo>
                  <a:pt x="371475" y="960671"/>
                </a:lnTo>
                <a:lnTo>
                  <a:pt x="431006" y="874925"/>
                </a:lnTo>
                <a:lnTo>
                  <a:pt x="496888" y="792355"/>
                </a:lnTo>
                <a:lnTo>
                  <a:pt x="565150" y="713755"/>
                </a:lnTo>
                <a:lnTo>
                  <a:pt x="637382" y="637536"/>
                </a:lnTo>
                <a:lnTo>
                  <a:pt x="713582" y="565288"/>
                </a:lnTo>
                <a:lnTo>
                  <a:pt x="790575" y="497008"/>
                </a:lnTo>
                <a:lnTo>
                  <a:pt x="873125" y="432699"/>
                </a:lnTo>
                <a:lnTo>
                  <a:pt x="958850" y="371565"/>
                </a:lnTo>
                <a:lnTo>
                  <a:pt x="1046957" y="315195"/>
                </a:lnTo>
                <a:lnTo>
                  <a:pt x="1138238" y="263589"/>
                </a:lnTo>
                <a:lnTo>
                  <a:pt x="1232694" y="215159"/>
                </a:lnTo>
                <a:lnTo>
                  <a:pt x="1328738" y="172286"/>
                </a:lnTo>
                <a:lnTo>
                  <a:pt x="1427957" y="132589"/>
                </a:lnTo>
                <a:lnTo>
                  <a:pt x="1528763" y="99243"/>
                </a:lnTo>
                <a:lnTo>
                  <a:pt x="1631951" y="68279"/>
                </a:lnTo>
                <a:lnTo>
                  <a:pt x="1737519" y="44461"/>
                </a:lnTo>
                <a:lnTo>
                  <a:pt x="1843882" y="26200"/>
                </a:lnTo>
                <a:lnTo>
                  <a:pt x="1954213" y="11909"/>
                </a:lnTo>
                <a:lnTo>
                  <a:pt x="2063751" y="3176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474254" y="2248998"/>
            <a:ext cx="2817629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BRANDTRACK</a:t>
            </a:r>
          </a:p>
          <a:p>
            <a:pPr>
              <a:lnSpc>
                <a:spcPct val="130000"/>
              </a:lnSpc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Nationally representative sample of 20,000 consumers to measure consumer perception of all major eating and drinking brands.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845291" y="2857102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Consumer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70" y="3295439"/>
            <a:ext cx="665876" cy="665876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3962370" y="2853388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Demand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942434" y="4640423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Supply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74" y="5033600"/>
            <a:ext cx="607874" cy="6078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94" y="3177357"/>
            <a:ext cx="602334" cy="602334"/>
          </a:xfrm>
          <a:prstGeom prst="rect">
            <a:avLst/>
          </a:prstGeom>
        </p:spPr>
      </p:pic>
      <p:cxnSp>
        <p:nvCxnSpPr>
          <p:cNvPr id="28" name="Straight Connector 8"/>
          <p:cNvCxnSpPr/>
          <p:nvPr userDrawn="1"/>
        </p:nvCxnSpPr>
        <p:spPr>
          <a:xfrm flipV="1">
            <a:off x="6283227" y="4649923"/>
            <a:ext cx="2099265" cy="957301"/>
          </a:xfrm>
          <a:prstGeom prst="bentConnector3">
            <a:avLst>
              <a:gd name="adj1" fmla="val 58822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2"/>
          <p:cNvCxnSpPr/>
          <p:nvPr userDrawn="1"/>
        </p:nvCxnSpPr>
        <p:spPr>
          <a:xfrm flipV="1">
            <a:off x="7136510" y="2464866"/>
            <a:ext cx="1245982" cy="570126"/>
          </a:xfrm>
          <a:prstGeom prst="bentConnector3">
            <a:avLst>
              <a:gd name="adj1" fmla="val 50000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 userDrawn="1"/>
        </p:nvSpPr>
        <p:spPr>
          <a:xfrm>
            <a:off x="8474253" y="4422707"/>
            <a:ext cx="2817629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OUTLET INDEX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L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ive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 database with the licensed trade’s most accurate outlet database used by all major retailers and suppliers for location and sales planning.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434910" y="3170392"/>
            <a:ext cx="2817629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ON PREMISE MEASUREMENT</a:t>
            </a:r>
            <a:r>
              <a:rPr lang="en-GB" sz="1800" kern="12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 SERVICES </a:t>
            </a:r>
            <a:r>
              <a:rPr lang="en-GB" sz="1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(OPM™) </a:t>
            </a:r>
            <a:endParaRPr lang="en-US" sz="1800" kern="1200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Roboto" panose="02000000000000000000" pitchFamily="2" charset="0"/>
              <a:cs typeface="+mn-cs"/>
            </a:endParaRPr>
          </a:p>
          <a:p>
            <a:pPr rtl="0"/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Provides complete and</a:t>
            </a:r>
            <a:r>
              <a:rPr lang="en-GB" sz="1400" kern="12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accurate view of </a:t>
            </a:r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the on</a:t>
            </a:r>
            <a:r>
              <a:rPr lang="en-GB" sz="1400" kern="12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premise</a:t>
            </a:r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market and category/brand performance.</a:t>
            </a:r>
          </a:p>
          <a:p>
            <a:br>
              <a:rPr lang="en-GB" sz="1400" dirty="0"/>
            </a:b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Delivers key insight to help plan long-term business strategy.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2" name="Straight Connector 12"/>
          <p:cNvCxnSpPr/>
          <p:nvPr userDrawn="1"/>
        </p:nvCxnSpPr>
        <p:spPr>
          <a:xfrm rot="10800000" flipV="1">
            <a:off x="2678051" y="2260664"/>
            <a:ext cx="1640068" cy="1122662"/>
          </a:xfrm>
          <a:prstGeom prst="bentConnector3">
            <a:avLst>
              <a:gd name="adj1" fmla="val 57763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770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data prov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What this data provides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273925" y="59385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/>
              <a:t>Source: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10" name="Chart 9"/>
          <p:cNvGraphicFramePr/>
          <p:nvPr userDrawn="1"/>
        </p:nvGraphicFramePr>
        <p:xfrm>
          <a:off x="3145485" y="1042118"/>
          <a:ext cx="6556771" cy="586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 userDrawn="1"/>
        </p:nvSpPr>
        <p:spPr>
          <a:xfrm>
            <a:off x="635245" y="3299825"/>
            <a:ext cx="3429000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Total Category Performance 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Help suppliers, wholesalers and operators understand the market they operate in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EA1D53"/>
                </a:solidFill>
                <a:effectLst/>
                <a:uLnTx/>
                <a:uFillTx/>
                <a:ea typeface="Roboto Condensed Light" panose="02000000000000000000" pitchFamily="2" charset="0"/>
              </a:rPr>
              <a:t>from a total market category level down to product level performance. 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27862" y="2637254"/>
            <a:ext cx="296826" cy="431747"/>
            <a:chOff x="4838700" y="2774950"/>
            <a:chExt cx="279400" cy="406400"/>
          </a:xfrm>
          <a:solidFill>
            <a:schemeClr val="accent3"/>
          </a:solidFill>
        </p:grpSpPr>
        <p:sp>
          <p:nvSpPr>
            <p:cNvPr id="1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8" name="Straight Connector 3"/>
          <p:cNvCxnSpPr/>
          <p:nvPr userDrawn="1"/>
        </p:nvCxnSpPr>
        <p:spPr>
          <a:xfrm flipV="1">
            <a:off x="1187843" y="2346714"/>
            <a:ext cx="2834640" cy="506413"/>
          </a:xfrm>
          <a:prstGeom prst="bentConnector3">
            <a:avLst>
              <a:gd name="adj1" fmla="val 49352"/>
            </a:avLst>
          </a:prstGeom>
          <a:ln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741733" y="2151096"/>
            <a:ext cx="3081320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Product Performance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Understand how your products and the market is performing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826792" y="2546033"/>
            <a:ext cx="640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8799759" y="4643703"/>
            <a:ext cx="2819401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Brand Performance 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Which brands are in growth and decline? Benchmark your brand performance.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8884818" y="5038640"/>
            <a:ext cx="64008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8741733" y="3373508"/>
            <a:ext cx="3180191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Sector Performance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Understand which sectors are driving growth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826792" y="3768445"/>
            <a:ext cx="64008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47"/>
          <p:cNvSpPr>
            <a:spLocks noEditPoints="1"/>
          </p:cNvSpPr>
          <p:nvPr userDrawn="1"/>
        </p:nvSpPr>
        <p:spPr bwMode="auto">
          <a:xfrm>
            <a:off x="8314734" y="2260046"/>
            <a:ext cx="313019" cy="313019"/>
          </a:xfrm>
          <a:custGeom>
            <a:avLst/>
            <a:gdLst>
              <a:gd name="T0" fmla="*/ 19 w 212"/>
              <a:gd name="T1" fmla="*/ 72 h 212"/>
              <a:gd name="T2" fmla="*/ 4 w 212"/>
              <a:gd name="T3" fmla="*/ 45 h 212"/>
              <a:gd name="T4" fmla="*/ 33 w 212"/>
              <a:gd name="T5" fmla="*/ 36 h 212"/>
              <a:gd name="T6" fmla="*/ 43 w 212"/>
              <a:gd name="T7" fmla="*/ 5 h 212"/>
              <a:gd name="T8" fmla="*/ 62 w 212"/>
              <a:gd name="T9" fmla="*/ 0 h 212"/>
              <a:gd name="T10" fmla="*/ 72 w 212"/>
              <a:gd name="T11" fmla="*/ 19 h 212"/>
              <a:gd name="T12" fmla="*/ 99 w 212"/>
              <a:gd name="T13" fmla="*/ 4 h 212"/>
              <a:gd name="T14" fmla="*/ 108 w 212"/>
              <a:gd name="T15" fmla="*/ 33 h 212"/>
              <a:gd name="T16" fmla="*/ 139 w 212"/>
              <a:gd name="T17" fmla="*/ 43 h 212"/>
              <a:gd name="T18" fmla="*/ 145 w 212"/>
              <a:gd name="T19" fmla="*/ 62 h 212"/>
              <a:gd name="T20" fmla="*/ 125 w 212"/>
              <a:gd name="T21" fmla="*/ 72 h 212"/>
              <a:gd name="T22" fmla="*/ 140 w 212"/>
              <a:gd name="T23" fmla="*/ 99 h 212"/>
              <a:gd name="T24" fmla="*/ 111 w 212"/>
              <a:gd name="T25" fmla="*/ 108 h 212"/>
              <a:gd name="T26" fmla="*/ 101 w 212"/>
              <a:gd name="T27" fmla="*/ 139 h 212"/>
              <a:gd name="T28" fmla="*/ 83 w 212"/>
              <a:gd name="T29" fmla="*/ 144 h 212"/>
              <a:gd name="T30" fmla="*/ 72 w 212"/>
              <a:gd name="T31" fmla="*/ 125 h 212"/>
              <a:gd name="T32" fmla="*/ 45 w 212"/>
              <a:gd name="T33" fmla="*/ 140 h 212"/>
              <a:gd name="T34" fmla="*/ 36 w 212"/>
              <a:gd name="T35" fmla="*/ 111 h 212"/>
              <a:gd name="T36" fmla="*/ 5 w 212"/>
              <a:gd name="T37" fmla="*/ 101 h 212"/>
              <a:gd name="T38" fmla="*/ 0 w 212"/>
              <a:gd name="T39" fmla="*/ 83 h 212"/>
              <a:gd name="T40" fmla="*/ 45 w 212"/>
              <a:gd name="T41" fmla="*/ 72 h 212"/>
              <a:gd name="T42" fmla="*/ 72 w 212"/>
              <a:gd name="T43" fmla="*/ 99 h 212"/>
              <a:gd name="T44" fmla="*/ 99 w 212"/>
              <a:gd name="T45" fmla="*/ 72 h 212"/>
              <a:gd name="T46" fmla="*/ 88 w 212"/>
              <a:gd name="T47" fmla="*/ 51 h 212"/>
              <a:gd name="T48" fmla="*/ 65 w 212"/>
              <a:gd name="T49" fmla="*/ 47 h 212"/>
              <a:gd name="T50" fmla="*/ 45 w 212"/>
              <a:gd name="T51" fmla="*/ 72 h 212"/>
              <a:gd name="T52" fmla="*/ 117 w 212"/>
              <a:gd name="T53" fmla="*/ 158 h 212"/>
              <a:gd name="T54" fmla="*/ 117 w 212"/>
              <a:gd name="T55" fmla="*/ 150 h 212"/>
              <a:gd name="T56" fmla="*/ 105 w 212"/>
              <a:gd name="T57" fmla="*/ 134 h 212"/>
              <a:gd name="T58" fmla="*/ 130 w 212"/>
              <a:gd name="T59" fmla="*/ 124 h 212"/>
              <a:gd name="T60" fmla="*/ 149 w 212"/>
              <a:gd name="T61" fmla="*/ 98 h 212"/>
              <a:gd name="T62" fmla="*/ 168 w 212"/>
              <a:gd name="T63" fmla="*/ 98 h 212"/>
              <a:gd name="T64" fmla="*/ 187 w 212"/>
              <a:gd name="T65" fmla="*/ 124 h 212"/>
              <a:gd name="T66" fmla="*/ 212 w 212"/>
              <a:gd name="T67" fmla="*/ 134 h 212"/>
              <a:gd name="T68" fmla="*/ 200 w 212"/>
              <a:gd name="T69" fmla="*/ 154 h 212"/>
              <a:gd name="T70" fmla="*/ 212 w 212"/>
              <a:gd name="T71" fmla="*/ 175 h 212"/>
              <a:gd name="T72" fmla="*/ 187 w 212"/>
              <a:gd name="T73" fmla="*/ 185 h 212"/>
              <a:gd name="T74" fmla="*/ 168 w 212"/>
              <a:gd name="T75" fmla="*/ 211 h 212"/>
              <a:gd name="T76" fmla="*/ 149 w 212"/>
              <a:gd name="T77" fmla="*/ 211 h 212"/>
              <a:gd name="T78" fmla="*/ 130 w 212"/>
              <a:gd name="T79" fmla="*/ 185 h 212"/>
              <a:gd name="T80" fmla="*/ 105 w 212"/>
              <a:gd name="T81" fmla="*/ 175 h 212"/>
              <a:gd name="T82" fmla="*/ 159 w 212"/>
              <a:gd name="T83" fmla="*/ 175 h 212"/>
              <a:gd name="T84" fmla="*/ 179 w 212"/>
              <a:gd name="T85" fmla="*/ 154 h 212"/>
              <a:gd name="T86" fmla="*/ 159 w 212"/>
              <a:gd name="T87" fmla="*/ 133 h 212"/>
              <a:gd name="T88" fmla="*/ 138 w 212"/>
              <a:gd name="T89" fmla="*/ 154 h 212"/>
              <a:gd name="T90" fmla="*/ 159 w 212"/>
              <a:gd name="T91" fmla="*/ 175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2" h="212">
                <a:moveTo>
                  <a:pt x="19" y="74"/>
                </a:moveTo>
                <a:cubicBezTo>
                  <a:pt x="19" y="72"/>
                  <a:pt x="19" y="72"/>
                  <a:pt x="19" y="72"/>
                </a:cubicBezTo>
                <a:cubicBezTo>
                  <a:pt x="19" y="67"/>
                  <a:pt x="20" y="62"/>
                  <a:pt x="21" y="58"/>
                </a:cubicBezTo>
                <a:cubicBezTo>
                  <a:pt x="4" y="45"/>
                  <a:pt x="4" y="45"/>
                  <a:pt x="4" y="45"/>
                </a:cubicBezTo>
                <a:cubicBezTo>
                  <a:pt x="6" y="39"/>
                  <a:pt x="9" y="34"/>
                  <a:pt x="14" y="28"/>
                </a:cubicBezTo>
                <a:cubicBezTo>
                  <a:pt x="33" y="36"/>
                  <a:pt x="33" y="36"/>
                  <a:pt x="33" y="36"/>
                </a:cubicBezTo>
                <a:cubicBezTo>
                  <a:pt x="36" y="32"/>
                  <a:pt x="41" y="29"/>
                  <a:pt x="46" y="26"/>
                </a:cubicBezTo>
                <a:cubicBezTo>
                  <a:pt x="43" y="5"/>
                  <a:pt x="43" y="5"/>
                  <a:pt x="43" y="5"/>
                </a:cubicBezTo>
                <a:cubicBezTo>
                  <a:pt x="46" y="4"/>
                  <a:pt x="50" y="3"/>
                  <a:pt x="53" y="2"/>
                </a:cubicBezTo>
                <a:cubicBezTo>
                  <a:pt x="56" y="1"/>
                  <a:pt x="59" y="0"/>
                  <a:pt x="62" y="0"/>
                </a:cubicBezTo>
                <a:cubicBezTo>
                  <a:pt x="70" y="19"/>
                  <a:pt x="70" y="19"/>
                  <a:pt x="70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7" y="19"/>
                  <a:pt x="82" y="19"/>
                  <a:pt x="86" y="21"/>
                </a:cubicBezTo>
                <a:cubicBezTo>
                  <a:pt x="99" y="4"/>
                  <a:pt x="99" y="4"/>
                  <a:pt x="99" y="4"/>
                </a:cubicBezTo>
                <a:cubicBezTo>
                  <a:pt x="105" y="6"/>
                  <a:pt x="111" y="9"/>
                  <a:pt x="116" y="1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2" y="37"/>
                  <a:pt x="116" y="41"/>
                  <a:pt x="118" y="46"/>
                </a:cubicBezTo>
                <a:cubicBezTo>
                  <a:pt x="139" y="43"/>
                  <a:pt x="139" y="43"/>
                  <a:pt x="139" y="43"/>
                </a:cubicBezTo>
                <a:cubicBezTo>
                  <a:pt x="141" y="46"/>
                  <a:pt x="142" y="49"/>
                  <a:pt x="143" y="52"/>
                </a:cubicBezTo>
                <a:cubicBezTo>
                  <a:pt x="143" y="55"/>
                  <a:pt x="144" y="59"/>
                  <a:pt x="145" y="62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7"/>
                  <a:pt x="125" y="82"/>
                  <a:pt x="124" y="86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8" y="105"/>
                  <a:pt x="135" y="111"/>
                  <a:pt x="131" y="11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07" y="112"/>
                  <a:pt x="103" y="115"/>
                  <a:pt x="99" y="118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98" y="140"/>
                  <a:pt x="95" y="142"/>
                  <a:pt x="92" y="142"/>
                </a:cubicBezTo>
                <a:cubicBezTo>
                  <a:pt x="89" y="143"/>
                  <a:pt x="86" y="144"/>
                  <a:pt x="83" y="144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67" y="125"/>
                  <a:pt x="63" y="125"/>
                  <a:pt x="58" y="123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0" y="138"/>
                  <a:pt x="34" y="135"/>
                  <a:pt x="28" y="131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2" y="108"/>
                  <a:pt x="29" y="104"/>
                  <a:pt x="26" y="99"/>
                </a:cubicBezTo>
                <a:cubicBezTo>
                  <a:pt x="5" y="101"/>
                  <a:pt x="5" y="101"/>
                  <a:pt x="5" y="101"/>
                </a:cubicBezTo>
                <a:cubicBezTo>
                  <a:pt x="4" y="98"/>
                  <a:pt x="3" y="95"/>
                  <a:pt x="2" y="92"/>
                </a:cubicBezTo>
                <a:cubicBezTo>
                  <a:pt x="1" y="89"/>
                  <a:pt x="0" y="86"/>
                  <a:pt x="0" y="83"/>
                </a:cubicBezTo>
                <a:lnTo>
                  <a:pt x="19" y="74"/>
                </a:lnTo>
                <a:close/>
                <a:moveTo>
                  <a:pt x="45" y="72"/>
                </a:moveTo>
                <a:cubicBezTo>
                  <a:pt x="45" y="80"/>
                  <a:pt x="48" y="86"/>
                  <a:pt x="53" y="91"/>
                </a:cubicBezTo>
                <a:cubicBezTo>
                  <a:pt x="59" y="96"/>
                  <a:pt x="65" y="99"/>
                  <a:pt x="72" y="99"/>
                </a:cubicBezTo>
                <a:cubicBezTo>
                  <a:pt x="80" y="99"/>
                  <a:pt x="86" y="96"/>
                  <a:pt x="91" y="91"/>
                </a:cubicBezTo>
                <a:cubicBezTo>
                  <a:pt x="96" y="85"/>
                  <a:pt x="99" y="79"/>
                  <a:pt x="99" y="72"/>
                </a:cubicBezTo>
                <a:cubicBezTo>
                  <a:pt x="99" y="70"/>
                  <a:pt x="98" y="68"/>
                  <a:pt x="98" y="65"/>
                </a:cubicBezTo>
                <a:cubicBezTo>
                  <a:pt x="96" y="59"/>
                  <a:pt x="93" y="54"/>
                  <a:pt x="88" y="51"/>
                </a:cubicBezTo>
                <a:cubicBezTo>
                  <a:pt x="83" y="47"/>
                  <a:pt x="78" y="45"/>
                  <a:pt x="72" y="45"/>
                </a:cubicBezTo>
                <a:cubicBezTo>
                  <a:pt x="71" y="45"/>
                  <a:pt x="68" y="46"/>
                  <a:pt x="65" y="47"/>
                </a:cubicBezTo>
                <a:cubicBezTo>
                  <a:pt x="59" y="48"/>
                  <a:pt x="55" y="51"/>
                  <a:pt x="51" y="56"/>
                </a:cubicBezTo>
                <a:cubicBezTo>
                  <a:pt x="47" y="61"/>
                  <a:pt x="45" y="66"/>
                  <a:pt x="45" y="72"/>
                </a:cubicBezTo>
                <a:close/>
                <a:moveTo>
                  <a:pt x="118" y="164"/>
                </a:moveTo>
                <a:cubicBezTo>
                  <a:pt x="118" y="162"/>
                  <a:pt x="117" y="160"/>
                  <a:pt x="117" y="158"/>
                </a:cubicBezTo>
                <a:cubicBezTo>
                  <a:pt x="117" y="157"/>
                  <a:pt x="117" y="155"/>
                  <a:pt x="117" y="154"/>
                </a:cubicBezTo>
                <a:cubicBezTo>
                  <a:pt x="117" y="153"/>
                  <a:pt x="117" y="152"/>
                  <a:pt x="117" y="150"/>
                </a:cubicBezTo>
                <a:cubicBezTo>
                  <a:pt x="117" y="149"/>
                  <a:pt x="118" y="147"/>
                  <a:pt x="118" y="145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07" y="128"/>
                  <a:pt x="110" y="123"/>
                  <a:pt x="114" y="118"/>
                </a:cubicBezTo>
                <a:cubicBezTo>
                  <a:pt x="130" y="124"/>
                  <a:pt x="130" y="124"/>
                  <a:pt x="130" y="124"/>
                </a:cubicBezTo>
                <a:cubicBezTo>
                  <a:pt x="135" y="119"/>
                  <a:pt x="141" y="116"/>
                  <a:pt x="147" y="115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52" y="97"/>
                  <a:pt x="155" y="97"/>
                  <a:pt x="159" y="97"/>
                </a:cubicBezTo>
                <a:cubicBezTo>
                  <a:pt x="162" y="97"/>
                  <a:pt x="165" y="97"/>
                  <a:pt x="168" y="98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7" y="116"/>
                  <a:pt x="182" y="119"/>
                  <a:pt x="187" y="124"/>
                </a:cubicBezTo>
                <a:cubicBezTo>
                  <a:pt x="203" y="118"/>
                  <a:pt x="203" y="118"/>
                  <a:pt x="203" y="118"/>
                </a:cubicBezTo>
                <a:cubicBezTo>
                  <a:pt x="207" y="123"/>
                  <a:pt x="210" y="128"/>
                  <a:pt x="212" y="134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200" y="148"/>
                  <a:pt x="200" y="151"/>
                  <a:pt x="200" y="154"/>
                </a:cubicBezTo>
                <a:cubicBezTo>
                  <a:pt x="200" y="157"/>
                  <a:pt x="200" y="160"/>
                  <a:pt x="199" y="164"/>
                </a:cubicBezTo>
                <a:cubicBezTo>
                  <a:pt x="212" y="175"/>
                  <a:pt x="212" y="175"/>
                  <a:pt x="212" y="175"/>
                </a:cubicBezTo>
                <a:cubicBezTo>
                  <a:pt x="210" y="180"/>
                  <a:pt x="207" y="186"/>
                  <a:pt x="203" y="191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2" y="189"/>
                  <a:pt x="177" y="192"/>
                  <a:pt x="171" y="194"/>
                </a:cubicBezTo>
                <a:cubicBezTo>
                  <a:pt x="168" y="211"/>
                  <a:pt x="168" y="211"/>
                  <a:pt x="168" y="211"/>
                </a:cubicBezTo>
                <a:cubicBezTo>
                  <a:pt x="165" y="212"/>
                  <a:pt x="162" y="212"/>
                  <a:pt x="159" y="212"/>
                </a:cubicBezTo>
                <a:cubicBezTo>
                  <a:pt x="155" y="212"/>
                  <a:pt x="152" y="212"/>
                  <a:pt x="149" y="211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1" y="193"/>
                  <a:pt x="135" y="189"/>
                  <a:pt x="130" y="185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0" y="186"/>
                  <a:pt x="107" y="180"/>
                  <a:pt x="105" y="175"/>
                </a:cubicBezTo>
                <a:lnTo>
                  <a:pt x="118" y="164"/>
                </a:lnTo>
                <a:close/>
                <a:moveTo>
                  <a:pt x="159" y="175"/>
                </a:moveTo>
                <a:cubicBezTo>
                  <a:pt x="164" y="175"/>
                  <a:pt x="169" y="173"/>
                  <a:pt x="173" y="169"/>
                </a:cubicBezTo>
                <a:cubicBezTo>
                  <a:pt x="177" y="165"/>
                  <a:pt x="179" y="160"/>
                  <a:pt x="179" y="154"/>
                </a:cubicBezTo>
                <a:cubicBezTo>
                  <a:pt x="179" y="149"/>
                  <a:pt x="177" y="144"/>
                  <a:pt x="173" y="140"/>
                </a:cubicBezTo>
                <a:cubicBezTo>
                  <a:pt x="169" y="135"/>
                  <a:pt x="164" y="133"/>
                  <a:pt x="159" y="133"/>
                </a:cubicBezTo>
                <a:cubicBezTo>
                  <a:pt x="153" y="133"/>
                  <a:pt x="148" y="135"/>
                  <a:pt x="144" y="140"/>
                </a:cubicBezTo>
                <a:cubicBezTo>
                  <a:pt x="140" y="144"/>
                  <a:pt x="138" y="149"/>
                  <a:pt x="138" y="154"/>
                </a:cubicBezTo>
                <a:cubicBezTo>
                  <a:pt x="138" y="160"/>
                  <a:pt x="140" y="165"/>
                  <a:pt x="144" y="169"/>
                </a:cubicBezTo>
                <a:cubicBezTo>
                  <a:pt x="148" y="173"/>
                  <a:pt x="153" y="175"/>
                  <a:pt x="159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82"/>
          <p:cNvSpPr>
            <a:spLocks noEditPoints="1"/>
          </p:cNvSpPr>
          <p:nvPr userDrawn="1"/>
        </p:nvSpPr>
        <p:spPr bwMode="auto">
          <a:xfrm>
            <a:off x="8290235" y="3488047"/>
            <a:ext cx="368916" cy="301841"/>
          </a:xfrm>
          <a:custGeom>
            <a:avLst/>
            <a:gdLst>
              <a:gd name="T0" fmla="*/ 30 w 250"/>
              <a:gd name="T1" fmla="*/ 135 h 204"/>
              <a:gd name="T2" fmla="*/ 125 w 250"/>
              <a:gd name="T3" fmla="*/ 135 h 204"/>
              <a:gd name="T4" fmla="*/ 103 w 250"/>
              <a:gd name="T5" fmla="*/ 66 h 204"/>
              <a:gd name="T6" fmla="*/ 99 w 250"/>
              <a:gd name="T7" fmla="*/ 47 h 204"/>
              <a:gd name="T8" fmla="*/ 146 w 250"/>
              <a:gd name="T9" fmla="*/ 0 h 204"/>
              <a:gd name="T10" fmla="*/ 193 w 250"/>
              <a:gd name="T11" fmla="*/ 47 h 204"/>
              <a:gd name="T12" fmla="*/ 189 w 250"/>
              <a:gd name="T13" fmla="*/ 65 h 204"/>
              <a:gd name="T14" fmla="*/ 172 w 250"/>
              <a:gd name="T15" fmla="*/ 126 h 204"/>
              <a:gd name="T16" fmla="*/ 250 w 250"/>
              <a:gd name="T17" fmla="*/ 204 h 204"/>
              <a:gd name="T18" fmla="*/ 125 w 250"/>
              <a:gd name="T19" fmla="*/ 204 h 204"/>
              <a:gd name="T20" fmla="*/ 0 w 250"/>
              <a:gd name="T21" fmla="*/ 204 h 204"/>
              <a:gd name="T22" fmla="*/ 66 w 250"/>
              <a:gd name="T23" fmla="*/ 185 h 204"/>
              <a:gd name="T24" fmla="*/ 77 w 250"/>
              <a:gd name="T25" fmla="*/ 187 h 204"/>
              <a:gd name="T26" fmla="*/ 69 w 250"/>
              <a:gd name="T27" fmla="*/ 169 h 204"/>
              <a:gd name="T28" fmla="*/ 103 w 250"/>
              <a:gd name="T29" fmla="*/ 192 h 204"/>
              <a:gd name="T30" fmla="*/ 73 w 250"/>
              <a:gd name="T31" fmla="*/ 151 h 204"/>
              <a:gd name="T32" fmla="*/ 125 w 250"/>
              <a:gd name="T33" fmla="*/ 193 h 204"/>
              <a:gd name="T34" fmla="*/ 185 w 250"/>
              <a:gd name="T35" fmla="*/ 185 h 204"/>
              <a:gd name="T36" fmla="*/ 183 w 250"/>
              <a:gd name="T37" fmla="*/ 179 h 204"/>
              <a:gd name="T38" fmla="*/ 204 w 250"/>
              <a:gd name="T39" fmla="*/ 189 h 204"/>
              <a:gd name="T40" fmla="*/ 178 w 250"/>
              <a:gd name="T41" fmla="*/ 152 h 204"/>
              <a:gd name="T42" fmla="*/ 230 w 250"/>
              <a:gd name="T43" fmla="*/ 194 h 204"/>
              <a:gd name="T44" fmla="*/ 230 w 250"/>
              <a:gd name="T45" fmla="*/ 183 h 204"/>
              <a:gd name="T46" fmla="*/ 173 w 250"/>
              <a:gd name="T47" fmla="*/ 130 h 204"/>
              <a:gd name="T48" fmla="*/ 146 w 250"/>
              <a:gd name="T49" fmla="*/ 166 h 204"/>
              <a:gd name="T50" fmla="*/ 125 w 250"/>
              <a:gd name="T51" fmla="*/ 139 h 204"/>
              <a:gd name="T52" fmla="*/ 123 w 250"/>
              <a:gd name="T53" fmla="*/ 139 h 204"/>
              <a:gd name="T54" fmla="*/ 125 w 250"/>
              <a:gd name="T55" fmla="*/ 152 h 204"/>
              <a:gd name="T56" fmla="*/ 97 w 250"/>
              <a:gd name="T57" fmla="*/ 134 h 204"/>
              <a:gd name="T58" fmla="*/ 125 w 250"/>
              <a:gd name="T59" fmla="*/ 173 h 204"/>
              <a:gd name="T60" fmla="*/ 77 w 250"/>
              <a:gd name="T61" fmla="*/ 134 h 204"/>
              <a:gd name="T62" fmla="*/ 38 w 250"/>
              <a:gd name="T63" fmla="*/ 139 h 204"/>
              <a:gd name="T64" fmla="*/ 123 w 250"/>
              <a:gd name="T65" fmla="*/ 47 h 204"/>
              <a:gd name="T66" fmla="*/ 146 w 250"/>
              <a:gd name="T67" fmla="*/ 70 h 204"/>
              <a:gd name="T68" fmla="*/ 169 w 250"/>
              <a:gd name="T69" fmla="*/ 47 h 204"/>
              <a:gd name="T70" fmla="*/ 146 w 250"/>
              <a:gd name="T71" fmla="*/ 23 h 204"/>
              <a:gd name="T72" fmla="*/ 123 w 250"/>
              <a:gd name="T73" fmla="*/ 47 h 204"/>
              <a:gd name="T74" fmla="*/ 223 w 250"/>
              <a:gd name="T75" fmla="*/ 166 h 204"/>
              <a:gd name="T76" fmla="*/ 204 w 250"/>
              <a:gd name="T77" fmla="*/ 13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" h="204">
                <a:moveTo>
                  <a:pt x="0" y="204"/>
                </a:moveTo>
                <a:cubicBezTo>
                  <a:pt x="30" y="135"/>
                  <a:pt x="30" y="135"/>
                  <a:pt x="30" y="13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125" y="135"/>
                  <a:pt x="125" y="135"/>
                  <a:pt x="125" y="135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2" y="63"/>
                  <a:pt x="101" y="59"/>
                  <a:pt x="100" y="56"/>
                </a:cubicBezTo>
                <a:cubicBezTo>
                  <a:pt x="100" y="53"/>
                  <a:pt x="99" y="50"/>
                  <a:pt x="99" y="47"/>
                </a:cubicBezTo>
                <a:cubicBezTo>
                  <a:pt x="99" y="34"/>
                  <a:pt x="104" y="23"/>
                  <a:pt x="113" y="14"/>
                </a:cubicBezTo>
                <a:cubicBezTo>
                  <a:pt x="122" y="5"/>
                  <a:pt x="133" y="0"/>
                  <a:pt x="146" y="0"/>
                </a:cubicBezTo>
                <a:cubicBezTo>
                  <a:pt x="159" y="0"/>
                  <a:pt x="170" y="5"/>
                  <a:pt x="179" y="14"/>
                </a:cubicBezTo>
                <a:cubicBezTo>
                  <a:pt x="188" y="23"/>
                  <a:pt x="193" y="34"/>
                  <a:pt x="193" y="47"/>
                </a:cubicBezTo>
                <a:cubicBezTo>
                  <a:pt x="193" y="50"/>
                  <a:pt x="193" y="53"/>
                  <a:pt x="192" y="56"/>
                </a:cubicBezTo>
                <a:cubicBezTo>
                  <a:pt x="191" y="59"/>
                  <a:pt x="191" y="62"/>
                  <a:pt x="189" y="65"/>
                </a:cubicBezTo>
                <a:cubicBezTo>
                  <a:pt x="162" y="128"/>
                  <a:pt x="162" y="128"/>
                  <a:pt x="162" y="128"/>
                </a:cubicBezTo>
                <a:cubicBezTo>
                  <a:pt x="172" y="126"/>
                  <a:pt x="172" y="126"/>
                  <a:pt x="172" y="126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186" y="191"/>
                  <a:pt x="186" y="191"/>
                  <a:pt x="186" y="191"/>
                </a:cubicBezTo>
                <a:cubicBezTo>
                  <a:pt x="125" y="204"/>
                  <a:pt x="125" y="204"/>
                  <a:pt x="125" y="204"/>
                </a:cubicBezTo>
                <a:cubicBezTo>
                  <a:pt x="64" y="191"/>
                  <a:pt x="64" y="191"/>
                  <a:pt x="64" y="191"/>
                </a:cubicBezTo>
                <a:lnTo>
                  <a:pt x="0" y="204"/>
                </a:lnTo>
                <a:close/>
                <a:moveTo>
                  <a:pt x="16" y="19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77"/>
                  <a:pt x="67" y="177"/>
                  <a:pt x="67" y="17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90" y="190"/>
                  <a:pt x="90" y="190"/>
                  <a:pt x="90" y="190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103" y="192"/>
                  <a:pt x="103" y="192"/>
                  <a:pt x="103" y="192"/>
                </a:cubicBezTo>
                <a:cubicBezTo>
                  <a:pt x="116" y="195"/>
                  <a:pt x="116" y="195"/>
                  <a:pt x="116" y="195"/>
                </a:cubicBezTo>
                <a:cubicBezTo>
                  <a:pt x="73" y="151"/>
                  <a:pt x="73" y="151"/>
                  <a:pt x="73" y="151"/>
                </a:cubicBezTo>
                <a:cubicBezTo>
                  <a:pt x="75" y="143"/>
                  <a:pt x="75" y="143"/>
                  <a:pt x="75" y="143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5" y="197"/>
                  <a:pt x="125" y="197"/>
                  <a:pt x="125" y="19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191" y="186"/>
                  <a:pt x="191" y="186"/>
                  <a:pt x="191" y="186"/>
                </a:cubicBezTo>
                <a:cubicBezTo>
                  <a:pt x="183" y="179"/>
                  <a:pt x="183" y="179"/>
                  <a:pt x="183" y="179"/>
                </a:cubicBezTo>
                <a:cubicBezTo>
                  <a:pt x="181" y="165"/>
                  <a:pt x="181" y="165"/>
                  <a:pt x="181" y="165"/>
                </a:cubicBezTo>
                <a:cubicBezTo>
                  <a:pt x="204" y="189"/>
                  <a:pt x="204" y="189"/>
                  <a:pt x="204" y="189"/>
                </a:cubicBezTo>
                <a:cubicBezTo>
                  <a:pt x="217" y="192"/>
                  <a:pt x="217" y="192"/>
                  <a:pt x="217" y="192"/>
                </a:cubicBezTo>
                <a:cubicBezTo>
                  <a:pt x="178" y="152"/>
                  <a:pt x="178" y="152"/>
                  <a:pt x="178" y="152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230" y="194"/>
                  <a:pt x="230" y="194"/>
                  <a:pt x="230" y="194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0" y="183"/>
                  <a:pt x="230" y="183"/>
                  <a:pt x="230" y="183"/>
                </a:cubicBezTo>
                <a:cubicBezTo>
                  <a:pt x="177" y="131"/>
                  <a:pt x="177" y="131"/>
                  <a:pt x="177" y="131"/>
                </a:cubicBezTo>
                <a:cubicBezTo>
                  <a:pt x="173" y="130"/>
                  <a:pt x="173" y="130"/>
                  <a:pt x="173" y="130"/>
                </a:cubicBezTo>
                <a:cubicBezTo>
                  <a:pt x="160" y="132"/>
                  <a:pt x="160" y="132"/>
                  <a:pt x="160" y="132"/>
                </a:cubicBezTo>
                <a:cubicBezTo>
                  <a:pt x="146" y="166"/>
                  <a:pt x="146" y="166"/>
                  <a:pt x="146" y="166"/>
                </a:cubicBezTo>
                <a:cubicBezTo>
                  <a:pt x="134" y="138"/>
                  <a:pt x="134" y="138"/>
                  <a:pt x="134" y="138"/>
                </a:cubicBezTo>
                <a:cubicBezTo>
                  <a:pt x="125" y="139"/>
                  <a:pt x="125" y="139"/>
                  <a:pt x="125" y="13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10" y="136"/>
                  <a:pt x="110" y="136"/>
                  <a:pt x="110" y="136"/>
                </a:cubicBezTo>
                <a:cubicBezTo>
                  <a:pt x="125" y="152"/>
                  <a:pt x="125" y="152"/>
                  <a:pt x="125" y="152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125" y="173"/>
                  <a:pt x="125" y="173"/>
                  <a:pt x="125" y="173"/>
                </a:cubicBezTo>
                <a:cubicBezTo>
                  <a:pt x="125" y="183"/>
                  <a:pt x="125" y="183"/>
                  <a:pt x="125" y="183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38" y="139"/>
                  <a:pt x="38" y="139"/>
                  <a:pt x="38" y="139"/>
                </a:cubicBezTo>
                <a:lnTo>
                  <a:pt x="16" y="195"/>
                </a:lnTo>
                <a:close/>
                <a:moveTo>
                  <a:pt x="123" y="47"/>
                </a:moveTo>
                <a:cubicBezTo>
                  <a:pt x="123" y="53"/>
                  <a:pt x="125" y="59"/>
                  <a:pt x="130" y="63"/>
                </a:cubicBezTo>
                <a:cubicBezTo>
                  <a:pt x="134" y="68"/>
                  <a:pt x="140" y="70"/>
                  <a:pt x="146" y="70"/>
                </a:cubicBezTo>
                <a:cubicBezTo>
                  <a:pt x="152" y="70"/>
                  <a:pt x="158" y="68"/>
                  <a:pt x="162" y="63"/>
                </a:cubicBezTo>
                <a:cubicBezTo>
                  <a:pt x="167" y="59"/>
                  <a:pt x="169" y="53"/>
                  <a:pt x="169" y="47"/>
                </a:cubicBezTo>
                <a:cubicBezTo>
                  <a:pt x="169" y="40"/>
                  <a:pt x="167" y="35"/>
                  <a:pt x="162" y="30"/>
                </a:cubicBezTo>
                <a:cubicBezTo>
                  <a:pt x="158" y="26"/>
                  <a:pt x="152" y="23"/>
                  <a:pt x="146" y="23"/>
                </a:cubicBezTo>
                <a:cubicBezTo>
                  <a:pt x="140" y="23"/>
                  <a:pt x="134" y="26"/>
                  <a:pt x="130" y="30"/>
                </a:cubicBezTo>
                <a:cubicBezTo>
                  <a:pt x="125" y="35"/>
                  <a:pt x="123" y="41"/>
                  <a:pt x="123" y="47"/>
                </a:cubicBezTo>
                <a:close/>
                <a:moveTo>
                  <a:pt x="190" y="134"/>
                </a:moveTo>
                <a:cubicBezTo>
                  <a:pt x="223" y="166"/>
                  <a:pt x="223" y="166"/>
                  <a:pt x="223" y="166"/>
                </a:cubicBezTo>
                <a:cubicBezTo>
                  <a:pt x="217" y="150"/>
                  <a:pt x="217" y="150"/>
                  <a:pt x="217" y="150"/>
                </a:cubicBezTo>
                <a:cubicBezTo>
                  <a:pt x="204" y="137"/>
                  <a:pt x="204" y="137"/>
                  <a:pt x="204" y="137"/>
                </a:cubicBezTo>
                <a:lnTo>
                  <a:pt x="190" y="1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2"/>
          <p:cNvSpPr>
            <a:spLocks noEditPoints="1"/>
          </p:cNvSpPr>
          <p:nvPr userDrawn="1"/>
        </p:nvSpPr>
        <p:spPr bwMode="auto">
          <a:xfrm>
            <a:off x="8362201" y="4763287"/>
            <a:ext cx="337615" cy="219114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12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OPM Method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853202" y="2292735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164205" y="2603738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475596" y="2915129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786492" y="3226025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 rot="16200000">
            <a:off x="853202" y="2292735"/>
            <a:ext cx="3448493" cy="3448493"/>
          </a:xfrm>
          <a:prstGeom prst="arc">
            <a:avLst>
              <a:gd name="adj1" fmla="val 16200000"/>
              <a:gd name="adj2" fmla="val 3311219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 userDrawn="1"/>
        </p:nvSpPr>
        <p:spPr>
          <a:xfrm rot="16200000">
            <a:off x="1164205" y="2603738"/>
            <a:ext cx="2826487" cy="2826487"/>
          </a:xfrm>
          <a:prstGeom prst="arc">
            <a:avLst>
              <a:gd name="adj1" fmla="val 16200000"/>
              <a:gd name="adj2" fmla="val 5572200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 userDrawn="1"/>
        </p:nvSpPr>
        <p:spPr>
          <a:xfrm rot="16200000">
            <a:off x="1475596" y="2915129"/>
            <a:ext cx="2203704" cy="2203704"/>
          </a:xfrm>
          <a:prstGeom prst="arc">
            <a:avLst>
              <a:gd name="adj1" fmla="val 16200000"/>
              <a:gd name="adj2" fmla="val 8461535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 rot="16200000">
            <a:off x="1786492" y="3226025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50850" y="216408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01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2140690" y="247710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02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140690" y="278799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03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50850" y="309544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04</a:t>
            </a:r>
          </a:p>
        </p:txBody>
      </p:sp>
      <p:sp>
        <p:nvSpPr>
          <p:cNvPr id="30" name="Oval 29"/>
          <p:cNvSpPr/>
          <p:nvPr userDrawn="1"/>
        </p:nvSpPr>
        <p:spPr>
          <a:xfrm>
            <a:off x="5326908" y="1827828"/>
            <a:ext cx="786809" cy="786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326908" y="5165619"/>
            <a:ext cx="786809" cy="7868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5326908" y="4053022"/>
            <a:ext cx="786809" cy="7868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326908" y="2940425"/>
            <a:ext cx="786809" cy="7868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4" name="Straight Connector 8"/>
          <p:cNvCxnSpPr>
            <a:stCxn id="21" idx="2"/>
            <a:endCxn id="30" idx="2"/>
          </p:cNvCxnSpPr>
          <p:nvPr userDrawn="1"/>
        </p:nvCxnSpPr>
        <p:spPr>
          <a:xfrm rot="5400000" flipH="1" flipV="1">
            <a:off x="4254310" y="1960011"/>
            <a:ext cx="811376" cy="1333819"/>
          </a:xfrm>
          <a:prstGeom prst="bentConnector4">
            <a:avLst>
              <a:gd name="adj1" fmla="val -28174"/>
              <a:gd name="adj2" fmla="val 61568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"/>
          <p:cNvCxnSpPr>
            <a:stCxn id="22" idx="2"/>
            <a:endCxn id="33" idx="2"/>
          </p:cNvCxnSpPr>
          <p:nvPr userDrawn="1"/>
        </p:nvCxnSpPr>
        <p:spPr>
          <a:xfrm rot="5400000" flipH="1" flipV="1">
            <a:off x="4280956" y="3041792"/>
            <a:ext cx="753913" cy="1337989"/>
          </a:xfrm>
          <a:prstGeom prst="bentConnector4">
            <a:avLst>
              <a:gd name="adj1" fmla="val -30322"/>
              <a:gd name="adj2" fmla="val 5006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9"/>
          <p:cNvCxnSpPr>
            <a:stCxn id="24" idx="2"/>
            <a:endCxn id="31" idx="2"/>
          </p:cNvCxnSpPr>
          <p:nvPr userDrawn="1"/>
        </p:nvCxnSpPr>
        <p:spPr>
          <a:xfrm rot="10800000" flipH="1" flipV="1">
            <a:off x="2038852" y="4596226"/>
            <a:ext cx="3288056" cy="962797"/>
          </a:xfrm>
          <a:prstGeom prst="bentConnector3">
            <a:avLst>
              <a:gd name="adj1" fmla="val -14627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1"/>
          <p:cNvCxnSpPr>
            <a:stCxn id="32" idx="2"/>
            <a:endCxn id="23" idx="2"/>
          </p:cNvCxnSpPr>
          <p:nvPr userDrawn="1"/>
        </p:nvCxnSpPr>
        <p:spPr>
          <a:xfrm rot="10800000" flipV="1">
            <a:off x="3270484" y="4446426"/>
            <a:ext cx="2056424" cy="427163"/>
          </a:xfrm>
          <a:prstGeom prst="bentConnector5">
            <a:avLst>
              <a:gd name="adj1" fmla="val 40060"/>
              <a:gd name="adj2" fmla="val 210928"/>
              <a:gd name="adj3" fmla="val 11111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6537578" y="1955005"/>
            <a:ext cx="552335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Using unrivalled pool of data sources, CGA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tracks sales performance vs market competitors at both category and product level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6537577" y="3067603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Outlet data is cleansed,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harmonised and segmented for ease of analysis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6537577" y="4180201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Data is extrapolated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to produce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reports on a four-week cycle so you can see the immediate impact of market evolution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6537578" y="5295269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Outputs are triangulated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to provide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actionable insight for business growth 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92" y="1904512"/>
            <a:ext cx="633440" cy="633439"/>
          </a:xfrm>
          <a:prstGeom prst="rect">
            <a:avLst/>
          </a:prstGeom>
        </p:spPr>
      </p:pic>
      <p:pic>
        <p:nvPicPr>
          <p:cNvPr id="44" name="Picture 4" descr="http://www.canadiantire.ca/content/dam/canadian-tire/icons/CT%20Banner%20Icons/Auto/CT2016_Icons_Automotive_OilsFluidsAdditivesAndChemicals_Whit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4" y="3110110"/>
            <a:ext cx="492465" cy="50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unilifts.org/media/images/uk-map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44" y="4097346"/>
            <a:ext cx="425754" cy="6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46" y="5283879"/>
            <a:ext cx="529936" cy="529936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32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Our OPM™ methodology</a:t>
            </a:r>
          </a:p>
        </p:txBody>
      </p:sp>
    </p:spTree>
    <p:extLst>
      <p:ext uri="{BB962C8B-B14F-4D97-AF65-F5344CB8AC3E}">
        <p14:creationId xmlns:p14="http://schemas.microsoft.com/office/powerpoint/2010/main" val="24978600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How we help busines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How it helps your business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4371754" y="2282460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682757" y="2309999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994148" y="2621390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05044" y="2932286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rc 17"/>
          <p:cNvSpPr/>
          <p:nvPr userDrawn="1"/>
        </p:nvSpPr>
        <p:spPr>
          <a:xfrm>
            <a:off x="4371754" y="1998996"/>
            <a:ext cx="3448493" cy="3448493"/>
          </a:xfrm>
          <a:prstGeom prst="arc">
            <a:avLst>
              <a:gd name="adj1" fmla="val 16200000"/>
              <a:gd name="adj2" fmla="val 20653917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rc 19"/>
          <p:cNvSpPr/>
          <p:nvPr userDrawn="1"/>
        </p:nvSpPr>
        <p:spPr>
          <a:xfrm>
            <a:off x="4682757" y="2309999"/>
            <a:ext cx="2826487" cy="2826487"/>
          </a:xfrm>
          <a:prstGeom prst="arc">
            <a:avLst>
              <a:gd name="adj1" fmla="val 16200000"/>
              <a:gd name="adj2" fmla="val 1834938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rc 20"/>
          <p:cNvSpPr/>
          <p:nvPr userDrawn="1"/>
        </p:nvSpPr>
        <p:spPr>
          <a:xfrm>
            <a:off x="4994148" y="2621390"/>
            <a:ext cx="2203704" cy="2203704"/>
          </a:xfrm>
          <a:prstGeom prst="arc">
            <a:avLst>
              <a:gd name="adj1" fmla="val 16200000"/>
              <a:gd name="adj2" fmla="val 10525764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rc 21"/>
          <p:cNvSpPr/>
          <p:nvPr userDrawn="1"/>
        </p:nvSpPr>
        <p:spPr>
          <a:xfrm>
            <a:off x="5305044" y="2932286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5933562" y="18398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01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933562" y="21528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02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933562" y="24637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933562" y="27610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04</a:t>
            </a:r>
          </a:p>
        </p:txBody>
      </p:sp>
      <p:sp>
        <p:nvSpPr>
          <p:cNvPr id="28" name="Oval 27"/>
          <p:cNvSpPr/>
          <p:nvPr userDrawn="1"/>
        </p:nvSpPr>
        <p:spPr>
          <a:xfrm>
            <a:off x="8835656" y="1850136"/>
            <a:ext cx="1090662" cy="1090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92375" y="4722229"/>
            <a:ext cx="1188000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2745819" y="1850135"/>
            <a:ext cx="1188000" cy="11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2745819" y="4765970"/>
            <a:ext cx="1188000" cy="11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2" name="Straight Connector 42"/>
          <p:cNvCxnSpPr>
            <a:endCxn id="16" idx="2"/>
          </p:cNvCxnSpPr>
          <p:nvPr userDrawn="1"/>
        </p:nvCxnSpPr>
        <p:spPr>
          <a:xfrm flipV="1">
            <a:off x="3933819" y="3723242"/>
            <a:ext cx="1060329" cy="1636728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4"/>
          <p:cNvCxnSpPr>
            <a:stCxn id="30" idx="6"/>
            <a:endCxn id="17" idx="1"/>
          </p:cNvCxnSpPr>
          <p:nvPr userDrawn="1"/>
        </p:nvCxnSpPr>
        <p:spPr>
          <a:xfrm>
            <a:off x="3933819" y="2444135"/>
            <a:ext cx="1602891" cy="71981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/>
          <p:cNvCxnSpPr>
            <a:stCxn id="18" idx="2"/>
            <a:endCxn id="28" idx="2"/>
          </p:cNvCxnSpPr>
          <p:nvPr userDrawn="1"/>
        </p:nvCxnSpPr>
        <p:spPr>
          <a:xfrm rot="5400000" flipH="1" flipV="1">
            <a:off x="7865898" y="2284931"/>
            <a:ext cx="859222" cy="1080293"/>
          </a:xfrm>
          <a:prstGeom prst="bentConnector4">
            <a:avLst>
              <a:gd name="adj1" fmla="val -26605"/>
              <a:gd name="adj2" fmla="val 53003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0"/>
          <p:cNvCxnSpPr>
            <a:stCxn id="20" idx="2"/>
            <a:endCxn id="29" idx="2"/>
          </p:cNvCxnSpPr>
          <p:nvPr userDrawn="1"/>
        </p:nvCxnSpPr>
        <p:spPr>
          <a:xfrm rot="16200000" flipH="1">
            <a:off x="7215537" y="4539390"/>
            <a:ext cx="873963" cy="67971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 userDrawn="1"/>
        </p:nvSpPr>
        <p:spPr>
          <a:xfrm>
            <a:off x="9999046" y="1967563"/>
            <a:ext cx="1938448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Optimize business strategy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9313062" y="4541606"/>
            <a:ext cx="222989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Develop new products, services and/or innovations to attract and retain customers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51871" y="1780205"/>
            <a:ext cx="1938448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30000"/>
              </a:lnSpc>
            </a:pPr>
            <a:r>
              <a:rPr lang="en-GB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Understand competitor strategy and how to win 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27306" y="4694976"/>
            <a:ext cx="216281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Measure performance</a:t>
            </a:r>
            <a:r>
              <a:rPr lang="en-US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,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 t</a:t>
            </a:r>
            <a:r>
              <a:rPr lang="en-GB" sz="1400" b="1" kern="0" dirty="0" err="1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arget</a:t>
            </a:r>
            <a:r>
              <a:rPr lang="en-GB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 areas for growth and understand under performance</a:t>
            </a: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5931267" y="3483630"/>
            <a:ext cx="329467" cy="479225"/>
            <a:chOff x="4838700" y="2774950"/>
            <a:chExt cx="279400" cy="406400"/>
          </a:xfrm>
          <a:solidFill>
            <a:schemeClr val="tx2">
              <a:lumMod val="75000"/>
            </a:schemeClr>
          </a:solidFill>
        </p:grpSpPr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56" y="2032815"/>
            <a:ext cx="789450" cy="789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9" y="4913026"/>
            <a:ext cx="847164" cy="8471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4" y="4794073"/>
            <a:ext cx="844342" cy="8443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80" y="2021217"/>
            <a:ext cx="781838" cy="7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301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product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8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CGA captures data from every point of product journey from manufacturer to consumer</a:t>
            </a:r>
          </a:p>
        </p:txBody>
      </p:sp>
      <p:sp>
        <p:nvSpPr>
          <p:cNvPr id="49" name="Right Arrow 3"/>
          <p:cNvSpPr/>
          <p:nvPr userDrawn="1"/>
        </p:nvSpPr>
        <p:spPr>
          <a:xfrm>
            <a:off x="871803" y="5208144"/>
            <a:ext cx="10561173" cy="965544"/>
          </a:xfrm>
          <a:prstGeom prst="rightArrow">
            <a:avLst/>
          </a:prstGeom>
          <a:solidFill>
            <a:srgbClr val="FF8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Product journey</a:t>
            </a:r>
          </a:p>
        </p:txBody>
      </p:sp>
      <p:pic>
        <p:nvPicPr>
          <p:cNvPr id="50" name="Picture 2" descr="http://109.235.146.105/~ilkleybr/images/uploads/news/IB_Icon_Dinner-Ale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378" y="1565176"/>
            <a:ext cx="5976548" cy="44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image.freepik.com/free-icon/delivery-truck_318-47759.png">
            <a:hlinkClick r:id="rId5"/>
          </p:cNvPr>
          <p:cNvPicPr>
            <a:picLocks noChangeAspect="1" noChangeArrowheads="1"/>
          </p:cNvPicPr>
          <p:nvPr userDrawn="1"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8189" y="2889412"/>
            <a:ext cx="2592287" cy="20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www.beeroma.eu/wp-content/uploads/2015/04/icon_pub.jp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39" y="2909323"/>
            <a:ext cx="2067132" cy="20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www.clker.com/cliparts/u/S/3/J/E/1/man-and-woman-heterosexual-icon-alternate-hi.png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40" y="3012346"/>
            <a:ext cx="1419357" cy="19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094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consumer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8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Now able to map the consumer journey by relevant groups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406689" y="3835253"/>
            <a:ext cx="25326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Relevant area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97163" y="3835253"/>
            <a:ext cx="25326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Occasion type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28477" y="3825606"/>
            <a:ext cx="253267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Brands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visited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904499" y="3835253"/>
            <a:ext cx="318282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Motivation &amp; need </a:t>
            </a:r>
          </a:p>
        </p:txBody>
      </p:sp>
      <p:sp>
        <p:nvSpPr>
          <p:cNvPr id="19" name="Right Arrow 6"/>
          <p:cNvSpPr/>
          <p:nvPr userDrawn="1"/>
        </p:nvSpPr>
        <p:spPr>
          <a:xfrm rot="21600000">
            <a:off x="2424446" y="2215982"/>
            <a:ext cx="1056117" cy="864096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808488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168862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049182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832483" y="1924686"/>
            <a:ext cx="1440160" cy="1440160"/>
            <a:chOff x="575556" y="1995806"/>
            <a:chExt cx="1080120" cy="1080120"/>
          </a:xfrm>
          <a:solidFill>
            <a:schemeClr val="accent6"/>
          </a:solidFill>
        </p:grpSpPr>
        <p:sp>
          <p:nvSpPr>
            <p:cNvPr id="24" name="Oval 23"/>
            <p:cNvSpPr/>
            <p:nvPr/>
          </p:nvSpPr>
          <p:spPr>
            <a:xfrm>
              <a:off x="575556" y="199580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Picture 4" descr="Image result for GB map transparen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20" y="2134722"/>
              <a:ext cx="515762" cy="802048"/>
            </a:xfrm>
            <a:prstGeom prst="rect">
              <a:avLst/>
            </a:prstGeom>
            <a:grpFill/>
          </p:spPr>
        </p:pic>
      </p:grpSp>
      <p:grpSp>
        <p:nvGrpSpPr>
          <p:cNvPr id="26" name="Group 25"/>
          <p:cNvGrpSpPr/>
          <p:nvPr userDrawn="1"/>
        </p:nvGrpSpPr>
        <p:grpSpPr>
          <a:xfrm>
            <a:off x="6648915" y="1927950"/>
            <a:ext cx="1440160" cy="1440160"/>
            <a:chOff x="2760730" y="1995686"/>
            <a:chExt cx="1080120" cy="1080120"/>
          </a:xfrm>
          <a:solidFill>
            <a:schemeClr val="accent3"/>
          </a:solidFill>
        </p:grpSpPr>
        <p:sp>
          <p:nvSpPr>
            <p:cNvPr id="28" name="Oval 27"/>
            <p:cNvSpPr/>
            <p:nvPr/>
          </p:nvSpPr>
          <p:spPr>
            <a:xfrm>
              <a:off x="2760730" y="199568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Picture 6" descr="Image result for knife and fork transparent ic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820" y="2185224"/>
              <a:ext cx="705940" cy="705940"/>
            </a:xfrm>
            <a:prstGeom prst="rect">
              <a:avLst/>
            </a:prstGeom>
            <a:grpFill/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743419" y="1958999"/>
            <a:ext cx="1440160" cy="1440160"/>
            <a:chOff x="7391724" y="1998134"/>
            <a:chExt cx="1080120" cy="1080120"/>
          </a:xfrm>
          <a:solidFill>
            <a:schemeClr val="accent5"/>
          </a:solidFill>
        </p:grpSpPr>
        <p:sp>
          <p:nvSpPr>
            <p:cNvPr id="31" name="Oval 30"/>
            <p:cNvSpPr/>
            <p:nvPr/>
          </p:nvSpPr>
          <p:spPr>
            <a:xfrm>
              <a:off x="7391724" y="1998134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Picture 8" descr="Image result for friends icon transparent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974" y="2134722"/>
              <a:ext cx="756442" cy="756442"/>
            </a:xfrm>
            <a:prstGeom prst="rect">
              <a:avLst/>
            </a:prstGeom>
            <a:grpFill/>
          </p:spPr>
        </p:pic>
      </p:grpSp>
      <p:grpSp>
        <p:nvGrpSpPr>
          <p:cNvPr id="33" name="Group 32"/>
          <p:cNvGrpSpPr/>
          <p:nvPr userDrawn="1"/>
        </p:nvGrpSpPr>
        <p:grpSpPr>
          <a:xfrm>
            <a:off x="3687876" y="1924526"/>
            <a:ext cx="1440160" cy="1440160"/>
            <a:chOff x="5004048" y="1995686"/>
            <a:chExt cx="1080120" cy="1080120"/>
          </a:xfrm>
          <a:solidFill>
            <a:schemeClr val="accent1"/>
          </a:solidFill>
        </p:grpSpPr>
        <p:sp>
          <p:nvSpPr>
            <p:cNvPr id="34" name="Oval 33"/>
            <p:cNvSpPr/>
            <p:nvPr/>
          </p:nvSpPr>
          <p:spPr>
            <a:xfrm>
              <a:off x="5004048" y="199568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5" name="Picture 10" descr="Image result for food and drink transparent icon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823" y="2211829"/>
              <a:ext cx="734448" cy="734448"/>
            </a:xfrm>
            <a:prstGeom prst="rect">
              <a:avLst/>
            </a:prstGeom>
            <a:grpFill/>
          </p:spPr>
        </p:pic>
      </p:grpSp>
      <p:sp>
        <p:nvSpPr>
          <p:cNvPr id="36" name="Right Arrow 29"/>
          <p:cNvSpPr/>
          <p:nvPr userDrawn="1"/>
        </p:nvSpPr>
        <p:spPr>
          <a:xfrm rot="21600000">
            <a:off x="5400777" y="2212718"/>
            <a:ext cx="1056117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ight Arrow 31"/>
          <p:cNvSpPr/>
          <p:nvPr userDrawn="1"/>
        </p:nvSpPr>
        <p:spPr>
          <a:xfrm rot="21600000">
            <a:off x="8473118" y="2212718"/>
            <a:ext cx="1056117" cy="864096"/>
          </a:xfrm>
          <a:prstGeom prst="right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ight Arrow 3"/>
          <p:cNvSpPr/>
          <p:nvPr userDrawn="1"/>
        </p:nvSpPr>
        <p:spPr>
          <a:xfrm flipH="1">
            <a:off x="888275" y="5032989"/>
            <a:ext cx="10561173" cy="96554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Consumer journey</a:t>
            </a:r>
          </a:p>
        </p:txBody>
      </p:sp>
    </p:spTree>
    <p:extLst>
      <p:ext uri="{BB962C8B-B14F-4D97-AF65-F5344CB8AC3E}">
        <p14:creationId xmlns:p14="http://schemas.microsoft.com/office/powerpoint/2010/main" val="41571619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Client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About CGA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662740"/>
            <a:ext cx="8362315" cy="5282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baseline="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Our client base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273925" y="59385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/>
              <a:t>Source: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83" y="3068731"/>
            <a:ext cx="2737873" cy="759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12" y="2034326"/>
            <a:ext cx="1814867" cy="451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75" y="5212423"/>
            <a:ext cx="838344" cy="838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53" y="4246042"/>
            <a:ext cx="1610766" cy="823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31" y="2678777"/>
            <a:ext cx="1502031" cy="657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10" y="3411382"/>
            <a:ext cx="1019173" cy="592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44" y="5435540"/>
            <a:ext cx="1027777" cy="1027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83" y="4792391"/>
            <a:ext cx="1106136" cy="6194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22" y="1713600"/>
            <a:ext cx="1879787" cy="778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" y="5634019"/>
            <a:ext cx="957911" cy="5722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89" y="3813640"/>
            <a:ext cx="922919" cy="9229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57" y="2503309"/>
            <a:ext cx="1418740" cy="330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9" y="3172384"/>
            <a:ext cx="1587732" cy="10825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" y="5060298"/>
            <a:ext cx="3150176" cy="3752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42" y="4649673"/>
            <a:ext cx="791188" cy="791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04" y="5647663"/>
            <a:ext cx="1120670" cy="5449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42" y="3988988"/>
            <a:ext cx="1319491" cy="5914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5" y="3780090"/>
            <a:ext cx="2625274" cy="854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87" y="2654006"/>
            <a:ext cx="671859" cy="671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6" y="4252032"/>
            <a:ext cx="1263758" cy="637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69" y="5506677"/>
            <a:ext cx="1604032" cy="8865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9" y="2652428"/>
            <a:ext cx="1727255" cy="12090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83" y="2559989"/>
            <a:ext cx="2339636" cy="7014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99" y="4927980"/>
            <a:ext cx="1224504" cy="778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67" y="4539839"/>
            <a:ext cx="1211133" cy="4440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7" y="1759714"/>
            <a:ext cx="630105" cy="6301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09" y="4539649"/>
            <a:ext cx="1400940" cy="6777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50" y="4593208"/>
            <a:ext cx="2098402" cy="4471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79" y="3531877"/>
            <a:ext cx="1036046" cy="7058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9" y="2570110"/>
            <a:ext cx="1327646" cy="3547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36" y="5079872"/>
            <a:ext cx="2172844" cy="3078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55" y="2483258"/>
            <a:ext cx="1476915" cy="8855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21" y="2818316"/>
            <a:ext cx="1643041" cy="11860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11" y="4102728"/>
            <a:ext cx="1738873" cy="3695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90" y="1797254"/>
            <a:ext cx="1552666" cy="6582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12" y="1661513"/>
            <a:ext cx="2006883" cy="745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3" y="5537269"/>
            <a:ext cx="1764432" cy="65530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76" y="5477205"/>
            <a:ext cx="884782" cy="6187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47" y="5724455"/>
            <a:ext cx="921007" cy="40600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96" y="3329827"/>
            <a:ext cx="1611850" cy="76885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4" y="3471896"/>
            <a:ext cx="1307937" cy="7357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25099"/>
            <a:ext cx="458219" cy="458219"/>
          </a:xfrm>
          <a:prstGeom prst="rect">
            <a:avLst/>
          </a:prstGeom>
        </p:spPr>
      </p:pic>
      <p:pic>
        <p:nvPicPr>
          <p:cNvPr id="58" name="m_-2579966418125178021_x0000_i1029" descr="Image result for Asahi logo"/>
          <p:cNvPicPr/>
          <p:nvPr userDrawn="1"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7932" y="1620823"/>
            <a:ext cx="1500204" cy="972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6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873125" y="1533525"/>
            <a:ext cx="10515600" cy="435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1003067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 head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23900" y="73811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4" y="732502"/>
            <a:ext cx="4081463" cy="193675"/>
          </a:xfrm>
        </p:spPr>
        <p:txBody>
          <a:bodyPr>
            <a:noAutofit/>
          </a:bodyPr>
          <a:lstStyle>
            <a:lvl1pPr marL="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546612" y="955774"/>
            <a:ext cx="4081465" cy="392021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16"/>
          </p:nvPr>
        </p:nvSpPr>
        <p:spPr>
          <a:xfrm>
            <a:off x="638515" y="1788160"/>
            <a:ext cx="4979647" cy="4388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552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Arc 7"/>
          <p:cNvSpPr/>
          <p:nvPr userDrawn="1"/>
        </p:nvSpPr>
        <p:spPr>
          <a:xfrm>
            <a:off x="708137" y="2865353"/>
            <a:ext cx="1828800" cy="1828800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chemeClr val="accent2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Arc 8"/>
          <p:cNvSpPr/>
          <p:nvPr userDrawn="1"/>
        </p:nvSpPr>
        <p:spPr>
          <a:xfrm>
            <a:off x="2536937" y="2865353"/>
            <a:ext cx="1828800" cy="1828800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Arc 11"/>
          <p:cNvSpPr/>
          <p:nvPr userDrawn="1"/>
        </p:nvSpPr>
        <p:spPr>
          <a:xfrm>
            <a:off x="4365737" y="2865353"/>
            <a:ext cx="1828800" cy="1828800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Arc 12"/>
          <p:cNvSpPr/>
          <p:nvPr userDrawn="1"/>
        </p:nvSpPr>
        <p:spPr>
          <a:xfrm>
            <a:off x="6194537" y="2865353"/>
            <a:ext cx="1828800" cy="1828800"/>
          </a:xfrm>
          <a:prstGeom prst="arc">
            <a:avLst>
              <a:gd name="adj1" fmla="val 10839970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Arc 13"/>
          <p:cNvSpPr/>
          <p:nvPr userDrawn="1"/>
        </p:nvSpPr>
        <p:spPr>
          <a:xfrm>
            <a:off x="9909465" y="2865353"/>
            <a:ext cx="1828800" cy="1828800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chemeClr val="accent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0411" y="4508798"/>
            <a:ext cx="1879748" cy="15327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Company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CGA formed to solely focussed on the on trade, tracking pubs, clubs and restaurants in the UK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11889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30177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48465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6675321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0390249" y="3302088"/>
            <a:ext cx="914400" cy="914400"/>
          </a:xfrm>
          <a:prstGeom prst="ellipse">
            <a:avLst/>
          </a:prstGeom>
          <a:noFill/>
          <a:ln w="1905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2429211" y="4485642"/>
            <a:ext cx="1879748" cy="10525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Market measurement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Launched to provide a four-weekly volumetric view of the drinks market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365739" y="4485642"/>
            <a:ext cx="1879748" cy="153272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Expansion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Joint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venture partnership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with Nielsen, who withdraws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from market and transfers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all ‘On-Premise’ clients</a:t>
            </a:r>
            <a:r>
              <a:rPr kumimoji="0" lang="en-GB" sz="1200" b="0" i="0" u="none" strike="noStrike" kern="0" cap="none" spc="0" normalizeH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 to CGA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194539" y="4485641"/>
            <a:ext cx="1879748" cy="81253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International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Growth into France in 2014 and the US in 2016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9909467" y="4508798"/>
            <a:ext cx="1879748" cy="17727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Transformation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Food, consumer research, and retail services to provide 360° view of the out of home market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. </a:t>
            </a:r>
          </a:p>
        </p:txBody>
      </p:sp>
      <p:sp>
        <p:nvSpPr>
          <p:cNvPr id="29" name="Freeform 48"/>
          <p:cNvSpPr>
            <a:spLocks/>
          </p:cNvSpPr>
          <p:nvPr userDrawn="1"/>
        </p:nvSpPr>
        <p:spPr bwMode="auto">
          <a:xfrm>
            <a:off x="1529858" y="3574292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0" name="Freeform 18"/>
          <p:cNvSpPr>
            <a:spLocks noEditPoints="1"/>
          </p:cNvSpPr>
          <p:nvPr userDrawn="1"/>
        </p:nvSpPr>
        <p:spPr bwMode="auto">
          <a:xfrm>
            <a:off x="3306115" y="3601660"/>
            <a:ext cx="337615" cy="315256"/>
          </a:xfrm>
          <a:custGeom>
            <a:avLst/>
            <a:gdLst>
              <a:gd name="T0" fmla="*/ 104 w 229"/>
              <a:gd name="T1" fmla="*/ 109 h 213"/>
              <a:gd name="T2" fmla="*/ 178 w 229"/>
              <a:gd name="T3" fmla="*/ 182 h 213"/>
              <a:gd name="T4" fmla="*/ 162 w 229"/>
              <a:gd name="T5" fmla="*/ 195 h 213"/>
              <a:gd name="T6" fmla="*/ 144 w 229"/>
              <a:gd name="T7" fmla="*/ 205 h 213"/>
              <a:gd name="T8" fmla="*/ 125 w 229"/>
              <a:gd name="T9" fmla="*/ 211 h 213"/>
              <a:gd name="T10" fmla="*/ 104 w 229"/>
              <a:gd name="T11" fmla="*/ 213 h 213"/>
              <a:gd name="T12" fmla="*/ 71 w 229"/>
              <a:gd name="T13" fmla="*/ 207 h 213"/>
              <a:gd name="T14" fmla="*/ 43 w 229"/>
              <a:gd name="T15" fmla="*/ 193 h 213"/>
              <a:gd name="T16" fmla="*/ 25 w 229"/>
              <a:gd name="T17" fmla="*/ 176 h 213"/>
              <a:gd name="T18" fmla="*/ 12 w 229"/>
              <a:gd name="T19" fmla="*/ 156 h 213"/>
              <a:gd name="T20" fmla="*/ 3 w 229"/>
              <a:gd name="T21" fmla="*/ 133 h 213"/>
              <a:gd name="T22" fmla="*/ 0 w 229"/>
              <a:gd name="T23" fmla="*/ 109 h 213"/>
              <a:gd name="T24" fmla="*/ 5 w 229"/>
              <a:gd name="T25" fmla="*/ 76 h 213"/>
              <a:gd name="T26" fmla="*/ 20 w 229"/>
              <a:gd name="T27" fmla="*/ 47 h 213"/>
              <a:gd name="T28" fmla="*/ 36 w 229"/>
              <a:gd name="T29" fmla="*/ 30 h 213"/>
              <a:gd name="T30" fmla="*/ 56 w 229"/>
              <a:gd name="T31" fmla="*/ 16 h 213"/>
              <a:gd name="T32" fmla="*/ 79 w 229"/>
              <a:gd name="T33" fmla="*/ 7 h 213"/>
              <a:gd name="T34" fmla="*/ 104 w 229"/>
              <a:gd name="T35" fmla="*/ 5 h 213"/>
              <a:gd name="T36" fmla="*/ 104 w 229"/>
              <a:gd name="T37" fmla="*/ 109 h 213"/>
              <a:gd name="T38" fmla="*/ 109 w 229"/>
              <a:gd name="T39" fmla="*/ 103 h 213"/>
              <a:gd name="T40" fmla="*/ 109 w 229"/>
              <a:gd name="T41" fmla="*/ 0 h 213"/>
              <a:gd name="T42" fmla="*/ 149 w 229"/>
              <a:gd name="T43" fmla="*/ 8 h 213"/>
              <a:gd name="T44" fmla="*/ 183 w 229"/>
              <a:gd name="T45" fmla="*/ 30 h 213"/>
              <a:gd name="T46" fmla="*/ 205 w 229"/>
              <a:gd name="T47" fmla="*/ 63 h 213"/>
              <a:gd name="T48" fmla="*/ 213 w 229"/>
              <a:gd name="T49" fmla="*/ 103 h 213"/>
              <a:gd name="T50" fmla="*/ 109 w 229"/>
              <a:gd name="T51" fmla="*/ 103 h 213"/>
              <a:gd name="T52" fmla="*/ 125 w 229"/>
              <a:gd name="T53" fmla="*/ 114 h 213"/>
              <a:gd name="T54" fmla="*/ 229 w 229"/>
              <a:gd name="T55" fmla="*/ 114 h 213"/>
              <a:gd name="T56" fmla="*/ 227 w 229"/>
              <a:gd name="T57" fmla="*/ 135 h 213"/>
              <a:gd name="T58" fmla="*/ 221 w 229"/>
              <a:gd name="T59" fmla="*/ 154 h 213"/>
              <a:gd name="T60" fmla="*/ 211 w 229"/>
              <a:gd name="T61" fmla="*/ 172 h 213"/>
              <a:gd name="T62" fmla="*/ 198 w 229"/>
              <a:gd name="T63" fmla="*/ 187 h 213"/>
              <a:gd name="T64" fmla="*/ 125 w 229"/>
              <a:gd name="T65" fmla="*/ 11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9" h="213">
                <a:moveTo>
                  <a:pt x="104" y="109"/>
                </a:moveTo>
                <a:cubicBezTo>
                  <a:pt x="178" y="182"/>
                  <a:pt x="178" y="182"/>
                  <a:pt x="178" y="182"/>
                </a:cubicBezTo>
                <a:cubicBezTo>
                  <a:pt x="173" y="187"/>
                  <a:pt x="168" y="191"/>
                  <a:pt x="162" y="195"/>
                </a:cubicBezTo>
                <a:cubicBezTo>
                  <a:pt x="156" y="199"/>
                  <a:pt x="151" y="202"/>
                  <a:pt x="144" y="205"/>
                </a:cubicBezTo>
                <a:cubicBezTo>
                  <a:pt x="138" y="207"/>
                  <a:pt x="132" y="209"/>
                  <a:pt x="125" y="211"/>
                </a:cubicBezTo>
                <a:cubicBezTo>
                  <a:pt x="118" y="212"/>
                  <a:pt x="111" y="213"/>
                  <a:pt x="104" y="213"/>
                </a:cubicBezTo>
                <a:cubicBezTo>
                  <a:pt x="93" y="213"/>
                  <a:pt x="82" y="211"/>
                  <a:pt x="71" y="207"/>
                </a:cubicBezTo>
                <a:cubicBezTo>
                  <a:pt x="61" y="204"/>
                  <a:pt x="51" y="199"/>
                  <a:pt x="43" y="193"/>
                </a:cubicBezTo>
                <a:cubicBezTo>
                  <a:pt x="36" y="188"/>
                  <a:pt x="30" y="182"/>
                  <a:pt x="25" y="176"/>
                </a:cubicBezTo>
                <a:cubicBezTo>
                  <a:pt x="20" y="170"/>
                  <a:pt x="15" y="164"/>
                  <a:pt x="12" y="156"/>
                </a:cubicBezTo>
                <a:cubicBezTo>
                  <a:pt x="8" y="149"/>
                  <a:pt x="5" y="142"/>
                  <a:pt x="3" y="133"/>
                </a:cubicBezTo>
                <a:cubicBezTo>
                  <a:pt x="1" y="125"/>
                  <a:pt x="0" y="117"/>
                  <a:pt x="0" y="109"/>
                </a:cubicBezTo>
                <a:cubicBezTo>
                  <a:pt x="0" y="97"/>
                  <a:pt x="2" y="86"/>
                  <a:pt x="5" y="76"/>
                </a:cubicBezTo>
                <a:cubicBezTo>
                  <a:pt x="9" y="65"/>
                  <a:pt x="14" y="56"/>
                  <a:pt x="20" y="47"/>
                </a:cubicBezTo>
                <a:cubicBezTo>
                  <a:pt x="25" y="41"/>
                  <a:pt x="30" y="35"/>
                  <a:pt x="36" y="30"/>
                </a:cubicBezTo>
                <a:cubicBezTo>
                  <a:pt x="42" y="24"/>
                  <a:pt x="49" y="20"/>
                  <a:pt x="56" y="16"/>
                </a:cubicBezTo>
                <a:cubicBezTo>
                  <a:pt x="63" y="12"/>
                  <a:pt x="71" y="9"/>
                  <a:pt x="79" y="7"/>
                </a:cubicBezTo>
                <a:cubicBezTo>
                  <a:pt x="87" y="5"/>
                  <a:pt x="96" y="4"/>
                  <a:pt x="104" y="5"/>
                </a:cubicBezTo>
                <a:lnTo>
                  <a:pt x="104" y="109"/>
                </a:lnTo>
                <a:close/>
                <a:moveTo>
                  <a:pt x="109" y="103"/>
                </a:moveTo>
                <a:cubicBezTo>
                  <a:pt x="109" y="0"/>
                  <a:pt x="109" y="0"/>
                  <a:pt x="109" y="0"/>
                </a:cubicBezTo>
                <a:cubicBezTo>
                  <a:pt x="123" y="0"/>
                  <a:pt x="137" y="2"/>
                  <a:pt x="149" y="8"/>
                </a:cubicBezTo>
                <a:cubicBezTo>
                  <a:pt x="162" y="13"/>
                  <a:pt x="174" y="21"/>
                  <a:pt x="183" y="30"/>
                </a:cubicBezTo>
                <a:cubicBezTo>
                  <a:pt x="192" y="39"/>
                  <a:pt x="199" y="50"/>
                  <a:pt x="205" y="63"/>
                </a:cubicBezTo>
                <a:cubicBezTo>
                  <a:pt x="210" y="76"/>
                  <a:pt x="213" y="89"/>
                  <a:pt x="213" y="103"/>
                </a:cubicBezTo>
                <a:lnTo>
                  <a:pt x="109" y="103"/>
                </a:lnTo>
                <a:close/>
                <a:moveTo>
                  <a:pt x="125" y="114"/>
                </a:moveTo>
                <a:cubicBezTo>
                  <a:pt x="229" y="114"/>
                  <a:pt x="229" y="114"/>
                  <a:pt x="229" y="114"/>
                </a:cubicBezTo>
                <a:cubicBezTo>
                  <a:pt x="229" y="121"/>
                  <a:pt x="228" y="128"/>
                  <a:pt x="227" y="135"/>
                </a:cubicBezTo>
                <a:cubicBezTo>
                  <a:pt x="225" y="141"/>
                  <a:pt x="223" y="148"/>
                  <a:pt x="221" y="154"/>
                </a:cubicBezTo>
                <a:cubicBezTo>
                  <a:pt x="218" y="160"/>
                  <a:pt x="215" y="166"/>
                  <a:pt x="211" y="172"/>
                </a:cubicBezTo>
                <a:cubicBezTo>
                  <a:pt x="208" y="177"/>
                  <a:pt x="203" y="182"/>
                  <a:pt x="198" y="187"/>
                </a:cubicBezTo>
                <a:lnTo>
                  <a:pt x="125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1" name="Freeform 12"/>
          <p:cNvSpPr>
            <a:spLocks noEditPoints="1"/>
          </p:cNvSpPr>
          <p:nvPr userDrawn="1"/>
        </p:nvSpPr>
        <p:spPr bwMode="auto">
          <a:xfrm>
            <a:off x="5134915" y="3644721"/>
            <a:ext cx="337615" cy="219115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2" name="Freeform 91"/>
          <p:cNvSpPr>
            <a:spLocks noEditPoints="1"/>
          </p:cNvSpPr>
          <p:nvPr userDrawn="1"/>
        </p:nvSpPr>
        <p:spPr bwMode="auto">
          <a:xfrm>
            <a:off x="6977275" y="3639133"/>
            <a:ext cx="308548" cy="230295"/>
          </a:xfrm>
          <a:custGeom>
            <a:avLst/>
            <a:gdLst>
              <a:gd name="T0" fmla="*/ 0 w 208"/>
              <a:gd name="T1" fmla="*/ 42 h 156"/>
              <a:gd name="T2" fmla="*/ 0 w 208"/>
              <a:gd name="T3" fmla="*/ 21 h 156"/>
              <a:gd name="T4" fmla="*/ 1 w 208"/>
              <a:gd name="T5" fmla="*/ 20 h 156"/>
              <a:gd name="T6" fmla="*/ 2 w 208"/>
              <a:gd name="T7" fmla="*/ 18 h 156"/>
              <a:gd name="T8" fmla="*/ 19 w 208"/>
              <a:gd name="T9" fmla="*/ 3 h 156"/>
              <a:gd name="T10" fmla="*/ 26 w 208"/>
              <a:gd name="T11" fmla="*/ 0 h 156"/>
              <a:gd name="T12" fmla="*/ 62 w 208"/>
              <a:gd name="T13" fmla="*/ 0 h 156"/>
              <a:gd name="T14" fmla="*/ 70 w 208"/>
              <a:gd name="T15" fmla="*/ 3 h 156"/>
              <a:gd name="T16" fmla="*/ 86 w 208"/>
              <a:gd name="T17" fmla="*/ 18 h 156"/>
              <a:gd name="T18" fmla="*/ 94 w 208"/>
              <a:gd name="T19" fmla="*/ 21 h 156"/>
              <a:gd name="T20" fmla="*/ 198 w 208"/>
              <a:gd name="T21" fmla="*/ 21 h 156"/>
              <a:gd name="T22" fmla="*/ 205 w 208"/>
              <a:gd name="T23" fmla="*/ 24 h 156"/>
              <a:gd name="T24" fmla="*/ 208 w 208"/>
              <a:gd name="T25" fmla="*/ 31 h 156"/>
              <a:gd name="T26" fmla="*/ 208 w 208"/>
              <a:gd name="T27" fmla="*/ 42 h 156"/>
              <a:gd name="T28" fmla="*/ 0 w 208"/>
              <a:gd name="T29" fmla="*/ 42 h 156"/>
              <a:gd name="T30" fmla="*/ 0 w 208"/>
              <a:gd name="T31" fmla="*/ 52 h 156"/>
              <a:gd name="T32" fmla="*/ 208 w 208"/>
              <a:gd name="T33" fmla="*/ 52 h 156"/>
              <a:gd name="T34" fmla="*/ 208 w 208"/>
              <a:gd name="T35" fmla="*/ 146 h 156"/>
              <a:gd name="T36" fmla="*/ 207 w 208"/>
              <a:gd name="T37" fmla="*/ 150 h 156"/>
              <a:gd name="T38" fmla="*/ 205 w 208"/>
              <a:gd name="T39" fmla="*/ 153 h 156"/>
              <a:gd name="T40" fmla="*/ 202 w 208"/>
              <a:gd name="T41" fmla="*/ 155 h 156"/>
              <a:gd name="T42" fmla="*/ 198 w 208"/>
              <a:gd name="T43" fmla="*/ 156 h 156"/>
              <a:gd name="T44" fmla="*/ 11 w 208"/>
              <a:gd name="T45" fmla="*/ 156 h 156"/>
              <a:gd name="T46" fmla="*/ 6 w 208"/>
              <a:gd name="T47" fmla="*/ 155 h 156"/>
              <a:gd name="T48" fmla="*/ 3 w 208"/>
              <a:gd name="T49" fmla="*/ 153 h 156"/>
              <a:gd name="T50" fmla="*/ 1 w 208"/>
              <a:gd name="T51" fmla="*/ 150 h 156"/>
              <a:gd name="T52" fmla="*/ 0 w 208"/>
              <a:gd name="T53" fmla="*/ 146 h 156"/>
              <a:gd name="T54" fmla="*/ 0 w 208"/>
              <a:gd name="T55" fmla="*/ 52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8" h="156">
                <a:moveTo>
                  <a:pt x="0" y="42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0"/>
                  <a:pt x="1" y="20"/>
                </a:cubicBezTo>
                <a:cubicBezTo>
                  <a:pt x="1" y="19"/>
                  <a:pt x="1" y="19"/>
                  <a:pt x="2" y="18"/>
                </a:cubicBezTo>
                <a:cubicBezTo>
                  <a:pt x="19" y="3"/>
                  <a:pt x="19" y="3"/>
                  <a:pt x="19" y="3"/>
                </a:cubicBezTo>
                <a:cubicBezTo>
                  <a:pt x="21" y="1"/>
                  <a:pt x="23" y="0"/>
                  <a:pt x="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5" y="0"/>
                  <a:pt x="68" y="1"/>
                  <a:pt x="70" y="3"/>
                </a:cubicBezTo>
                <a:cubicBezTo>
                  <a:pt x="86" y="18"/>
                  <a:pt x="86" y="18"/>
                  <a:pt x="86" y="18"/>
                </a:cubicBezTo>
                <a:cubicBezTo>
                  <a:pt x="88" y="20"/>
                  <a:pt x="91" y="21"/>
                  <a:pt x="94" y="21"/>
                </a:cubicBezTo>
                <a:cubicBezTo>
                  <a:pt x="198" y="21"/>
                  <a:pt x="198" y="21"/>
                  <a:pt x="198" y="21"/>
                </a:cubicBezTo>
                <a:cubicBezTo>
                  <a:pt x="201" y="21"/>
                  <a:pt x="203" y="22"/>
                  <a:pt x="205" y="24"/>
                </a:cubicBezTo>
                <a:cubicBezTo>
                  <a:pt x="207" y="26"/>
                  <a:pt x="208" y="28"/>
                  <a:pt x="208" y="31"/>
                </a:cubicBezTo>
                <a:cubicBezTo>
                  <a:pt x="208" y="42"/>
                  <a:pt x="208" y="42"/>
                  <a:pt x="208" y="42"/>
                </a:cubicBezTo>
                <a:lnTo>
                  <a:pt x="0" y="42"/>
                </a:lnTo>
                <a:close/>
                <a:moveTo>
                  <a:pt x="0" y="52"/>
                </a:moveTo>
                <a:cubicBezTo>
                  <a:pt x="208" y="52"/>
                  <a:pt x="208" y="52"/>
                  <a:pt x="208" y="52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7"/>
                  <a:pt x="208" y="149"/>
                  <a:pt x="207" y="150"/>
                </a:cubicBezTo>
                <a:cubicBezTo>
                  <a:pt x="207" y="151"/>
                  <a:pt x="206" y="152"/>
                  <a:pt x="205" y="153"/>
                </a:cubicBezTo>
                <a:cubicBezTo>
                  <a:pt x="204" y="154"/>
                  <a:pt x="203" y="155"/>
                  <a:pt x="202" y="155"/>
                </a:cubicBezTo>
                <a:cubicBezTo>
                  <a:pt x="201" y="156"/>
                  <a:pt x="199" y="156"/>
                  <a:pt x="198" y="156"/>
                </a:cubicBezTo>
                <a:cubicBezTo>
                  <a:pt x="11" y="156"/>
                  <a:pt x="11" y="156"/>
                  <a:pt x="11" y="156"/>
                </a:cubicBezTo>
                <a:cubicBezTo>
                  <a:pt x="9" y="156"/>
                  <a:pt x="8" y="156"/>
                  <a:pt x="6" y="155"/>
                </a:cubicBezTo>
                <a:cubicBezTo>
                  <a:pt x="5" y="155"/>
                  <a:pt x="4" y="154"/>
                  <a:pt x="3" y="153"/>
                </a:cubicBezTo>
                <a:cubicBezTo>
                  <a:pt x="2" y="152"/>
                  <a:pt x="1" y="151"/>
                  <a:pt x="1" y="150"/>
                </a:cubicBezTo>
                <a:cubicBezTo>
                  <a:pt x="0" y="149"/>
                  <a:pt x="0" y="147"/>
                  <a:pt x="0" y="146"/>
                </a:cubicBezTo>
                <a:lnTo>
                  <a:pt x="0" y="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3" name="Freeform 69"/>
          <p:cNvSpPr>
            <a:spLocks noEditPoints="1"/>
          </p:cNvSpPr>
          <p:nvPr userDrawn="1"/>
        </p:nvSpPr>
        <p:spPr bwMode="auto">
          <a:xfrm>
            <a:off x="10694294" y="3611680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189097" y="2124073"/>
            <a:ext cx="68268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1992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3019146" y="2124073"/>
            <a:ext cx="68018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2007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4845638" y="2124073"/>
            <a:ext cx="684799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2009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358742" y="2136111"/>
            <a:ext cx="131619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2014 - 2016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10089413" y="2136111"/>
            <a:ext cx="128470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Present Day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04591"/>
            <a:ext cx="458219" cy="458219"/>
          </a:xfrm>
          <a:prstGeom prst="rect">
            <a:avLst/>
          </a:prstGeom>
        </p:spPr>
      </p:pic>
      <p:sp>
        <p:nvSpPr>
          <p:cNvPr id="41" name="Arc 40"/>
          <p:cNvSpPr/>
          <p:nvPr userDrawn="1"/>
        </p:nvSpPr>
        <p:spPr>
          <a:xfrm>
            <a:off x="8053817" y="2875513"/>
            <a:ext cx="1828800" cy="1828800"/>
          </a:xfrm>
          <a:prstGeom prst="arc">
            <a:avLst>
              <a:gd name="adj1" fmla="val 10839970"/>
              <a:gd name="adj2" fmla="val 0"/>
            </a:avLst>
          </a:prstGeom>
          <a:noFill/>
          <a:ln w="635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8534601" y="3312248"/>
            <a:ext cx="914400" cy="914400"/>
          </a:xfrm>
          <a:prstGeom prst="ellipse">
            <a:avLst/>
          </a:prstGeom>
          <a:noFill/>
          <a:ln w="19050" cap="rnd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solidFill>
                  <a:srgbClr val="732C84"/>
                </a:solidFill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8053819" y="4495800"/>
            <a:ext cx="1879748" cy="1292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" panose="02000000000000000000" pitchFamily="2" charset="0"/>
              </a:rPr>
              <a:t>Peach Acquisition</a:t>
            </a:r>
          </a:p>
          <a:p>
            <a:pPr marL="0" marR="0" lvl="0" indent="0" algn="ctr" defTabSz="914354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Acquired the Peach Factory business owned and run by Peter &amp; Christine Martin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AAB2BD">
                  <a:lumMod val="75000"/>
                </a:srgb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8537218" y="2146271"/>
            <a:ext cx="677806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2013</a:t>
            </a:r>
          </a:p>
        </p:txBody>
      </p: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48085" y="3712172"/>
            <a:ext cx="444187" cy="4441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17" y="3624953"/>
            <a:ext cx="309600" cy="309600"/>
          </a:xfrm>
          <a:prstGeom prst="rect">
            <a:avLst/>
          </a:prstGeom>
        </p:spPr>
      </p:pic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About CGA</a:t>
            </a:r>
          </a:p>
        </p:txBody>
      </p:sp>
      <p:sp>
        <p:nvSpPr>
          <p:cNvPr id="47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662740"/>
            <a:ext cx="8362315" cy="5282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baseline="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Our CGA History</a:t>
            </a:r>
          </a:p>
        </p:txBody>
      </p:sp>
    </p:spTree>
    <p:extLst>
      <p:ext uri="{BB962C8B-B14F-4D97-AF65-F5344CB8AC3E}">
        <p14:creationId xmlns:p14="http://schemas.microsoft.com/office/powerpoint/2010/main" val="137109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content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84163" y="406400"/>
            <a:ext cx="5334000" cy="5770563"/>
          </a:xfrm>
        </p:spPr>
        <p:txBody>
          <a:bodyPr/>
          <a:lstStyle>
            <a:lvl1pPr>
              <a:defRPr b="0">
                <a:latin typeface="Franklin Gothic Demi Cond" panose="020B0706030402020204" pitchFamily="34" charset="0"/>
              </a:defRPr>
            </a:lvl1pPr>
            <a:lvl2pPr>
              <a:defRPr b="0">
                <a:latin typeface="Franklin Gothic Demi Cond" panose="020B0706030402020204" pitchFamily="34" charset="0"/>
              </a:defRPr>
            </a:lvl2pPr>
            <a:lvl3pPr>
              <a:defRPr b="0">
                <a:latin typeface="Franklin Gothic Demi Cond" panose="020B0706030402020204" pitchFamily="34" charset="0"/>
              </a:defRPr>
            </a:lvl3pPr>
            <a:lvl4pPr>
              <a:defRPr b="0">
                <a:latin typeface="Franklin Gothic Demi Cond" panose="020B0706030402020204" pitchFamily="34" charset="0"/>
              </a:defRPr>
            </a:lvl4pPr>
            <a:lvl5pPr>
              <a:defRPr b="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91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 no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Presented by CGA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6489891" y="1428442"/>
            <a:ext cx="5334000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9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Presented by CGA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284163" y="406400"/>
            <a:ext cx="5334000" cy="5770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489891" y="1428442"/>
            <a:ext cx="5334000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3655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Presented by CGA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Rounded Rectangle 12"/>
          <p:cNvSpPr/>
          <p:nvPr userDrawn="1"/>
        </p:nvSpPr>
        <p:spPr>
          <a:xfrm>
            <a:off x="6522720" y="1828800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7281949" y="2025133"/>
            <a:ext cx="4273145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82498" y="1697245"/>
            <a:ext cx="4272596" cy="274427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6624638" y="2692400"/>
            <a:ext cx="4918075" cy="3463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8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60" y="0"/>
            <a:ext cx="884555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5"/>
          </p:nvPr>
        </p:nvSpPr>
        <p:spPr>
          <a:xfrm>
            <a:off x="9061705" y="1428442"/>
            <a:ext cx="2762186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22691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#2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84555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997696" y="1810512"/>
            <a:ext cx="2898647" cy="524247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998023" y="1492859"/>
            <a:ext cx="2898275" cy="286789"/>
          </a:xfrm>
        </p:spPr>
        <p:txBody>
          <a:bodyPr>
            <a:noAutofit/>
          </a:bodyPr>
          <a:lstStyle>
            <a:lvl1pPr marL="0" indent="0" algn="l">
              <a:buNone/>
              <a:defRPr lang="en-GB" sz="105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7"/>
          </p:nvPr>
        </p:nvSpPr>
        <p:spPr>
          <a:xfrm>
            <a:off x="8997696" y="2692400"/>
            <a:ext cx="2898602" cy="34639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8679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8515" y="4615751"/>
            <a:ext cx="2651760" cy="16093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8515" y="778763"/>
            <a:ext cx="2651760" cy="374904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70602" y="2699638"/>
            <a:ext cx="2651760" cy="3529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70602" y="793051"/>
            <a:ext cx="2651760" cy="1828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7"/>
          </p:nvPr>
        </p:nvSpPr>
        <p:spPr>
          <a:xfrm>
            <a:off x="6489891" y="1428442"/>
            <a:ext cx="5053068" cy="4652318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3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no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3865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534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153398" y="4873752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8154498" y="5129817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4475216" y="4956960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4476316" y="5213025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23899" y="5004192"/>
            <a:ext cx="3282955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724999" y="5260257"/>
            <a:ext cx="3281606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0222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3865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53400" y="1828800"/>
            <a:ext cx="3319272" cy="30449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09600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C85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29113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048626" y="520607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8798659" y="5078045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8799758" y="5334110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5120477" y="5161253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7"/>
          </p:nvPr>
        </p:nvSpPr>
        <p:spPr>
          <a:xfrm>
            <a:off x="5121576" y="5417318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1369160" y="5208485"/>
            <a:ext cx="267401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1370259" y="5464550"/>
            <a:ext cx="2672913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4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53698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portfolio with text and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325938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927975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800"/>
            <a:ext cx="3538538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22497" y="4561898"/>
            <a:ext cx="353975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31456" y="4255076"/>
            <a:ext cx="2595619" cy="306822"/>
          </a:xfrm>
          <a:solidFill>
            <a:srgbClr val="FF8300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7924921" y="4567994"/>
            <a:ext cx="3539756" cy="45719"/>
          </a:xfrm>
          <a:prstGeom prst="rect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7933880" y="4261172"/>
            <a:ext cx="2595619" cy="306822"/>
          </a:xfrm>
          <a:solidFill>
            <a:srgbClr val="EA1D53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322185" y="4549706"/>
            <a:ext cx="3539756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4340288" y="4270316"/>
            <a:ext cx="2595619" cy="306822"/>
          </a:xfrm>
          <a:solidFill>
            <a:srgbClr val="00B0F0"/>
          </a:solidFill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92751" y="4684702"/>
            <a:ext cx="3569932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693789" y="4940768"/>
            <a:ext cx="3568464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329015" y="4681654"/>
            <a:ext cx="3533341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330054" y="4937720"/>
            <a:ext cx="3531888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940895" y="4672510"/>
            <a:ext cx="3524193" cy="256066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941934" y="4928576"/>
            <a:ext cx="3522744" cy="1036712"/>
          </a:xfrm>
        </p:spPr>
        <p:txBody>
          <a:bodyPr>
            <a:normAutofit/>
          </a:bodyPr>
          <a:lstStyle>
            <a:lvl1pPr marL="0" indent="0" algn="l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426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65328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06756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948184" y="1828799"/>
            <a:ext cx="2523744" cy="25237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92690" y="4986455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693790" y="5242520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692690" y="4681655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1"/>
          </p:nvPr>
        </p:nvSpPr>
        <p:spPr>
          <a:xfrm>
            <a:off x="3461833" y="5022477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2"/>
          </p:nvPr>
        </p:nvSpPr>
        <p:spPr>
          <a:xfrm>
            <a:off x="3462933" y="5278542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3"/>
          </p:nvPr>
        </p:nvSpPr>
        <p:spPr>
          <a:xfrm>
            <a:off x="3461833" y="4717677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02221" y="50366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6203321" y="5292749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202221" y="47318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8944628" y="5013316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8945728" y="5292749"/>
            <a:ext cx="25262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8944628" y="4731884"/>
            <a:ext cx="2527239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016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2133599"/>
            <a:ext cx="2706688" cy="3730625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2133599"/>
            <a:ext cx="2706688" cy="3730625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06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458235"/>
            <a:ext cx="2395242" cy="440599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7" y="1458233"/>
            <a:ext cx="2569221" cy="440599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3988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with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65500" y="1458235"/>
            <a:ext cx="5467604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458235"/>
            <a:ext cx="2395242" cy="4405990"/>
          </a:xfrm>
        </p:spPr>
        <p:txBody>
          <a:bodyPr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7" y="1458233"/>
            <a:ext cx="2569221" cy="4405991"/>
          </a:xfrm>
        </p:spPr>
        <p:txBody>
          <a:bodyPr/>
          <a:lstStyle>
            <a:lvl1pPr algn="r">
              <a:defRPr>
                <a:latin typeface="+mn-lt"/>
              </a:defRPr>
            </a:lvl1pPr>
            <a:lvl2pPr algn="r">
              <a:defRPr>
                <a:latin typeface="+mn-lt"/>
              </a:defRPr>
            </a:lvl2pPr>
            <a:lvl3pPr algn="r">
              <a:defRPr>
                <a:latin typeface="+mn-lt"/>
              </a:defRPr>
            </a:lvl3pPr>
            <a:lvl4pPr algn="r"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0922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lar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599432"/>
            <a:ext cx="12192000" cy="1600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quarter" idx="24"/>
          </p:nvPr>
        </p:nvSpPr>
        <p:spPr>
          <a:xfrm>
            <a:off x="638175" y="1458234"/>
            <a:ext cx="10937875" cy="30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3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bottom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8515" y="4608574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524465" y="4608574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10415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04163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090113" y="4608573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9976063" y="4608572"/>
            <a:ext cx="1600200" cy="1600201"/>
          </a:xfrm>
          <a:prstGeom prst="roundRect">
            <a:avLst>
              <a:gd name="adj" fmla="val 3531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4"/>
          </p:nvPr>
        </p:nvSpPr>
        <p:spPr>
          <a:xfrm>
            <a:off x="638175" y="1458234"/>
            <a:ext cx="10937875" cy="3058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96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wo text boxes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4861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22988" y="1458235"/>
            <a:ext cx="2706688" cy="440599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3609647" y="1458233"/>
            <a:ext cx="2395242" cy="4405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1"/>
          </p:nvPr>
        </p:nvSpPr>
        <p:spPr>
          <a:xfrm>
            <a:off x="8973738" y="1458234"/>
            <a:ext cx="2395242" cy="4405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8106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6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ortfolio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68018" y="1851547"/>
            <a:ext cx="3070800" cy="30708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 b="1">
                <a:solidFill>
                  <a:schemeClr val="bg1"/>
                </a:solidFill>
              </a:defRPr>
            </a:lvl1pPr>
            <a:lvl2pPr marL="457200" indent="0" algn="ctr">
              <a:buNone/>
              <a:defRPr b="1">
                <a:solidFill>
                  <a:schemeClr val="bg1"/>
                </a:solidFill>
              </a:defRPr>
            </a:lvl2pPr>
            <a:lvl3pPr marL="914400" indent="0" algn="ctr">
              <a:buNone/>
              <a:defRPr b="1">
                <a:solidFill>
                  <a:schemeClr val="bg1"/>
                </a:solidFill>
              </a:defRPr>
            </a:lvl3pPr>
            <a:lvl4pPr marL="1371600" indent="0" algn="ctr">
              <a:buNone/>
              <a:defRPr b="1">
                <a:solidFill>
                  <a:schemeClr val="bg1"/>
                </a:solidFill>
              </a:defRPr>
            </a:lvl4pPr>
            <a:lvl5pPr marL="18288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6016891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016752" y="5293121"/>
            <a:ext cx="1998171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8344297" y="5037056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8348472" y="5293122"/>
            <a:ext cx="199385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737132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26657" y="5293121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1445087" y="5037055"/>
            <a:ext cx="2008507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434612" y="5293121"/>
            <a:ext cx="2008507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8174372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5892801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3611230" y="5293123"/>
            <a:ext cx="0" cy="43593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87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in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668205" y="3693029"/>
            <a:ext cx="5114925" cy="73977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668206" y="3378734"/>
            <a:ext cx="5114925" cy="300038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668205" y="4447060"/>
            <a:ext cx="5114925" cy="8564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24462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ortfolio w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561082" y="1851548"/>
            <a:ext cx="3069835" cy="3069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2472066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4179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15704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928" y="2472065"/>
            <a:ext cx="1828800" cy="18288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68018" y="1851547"/>
            <a:ext cx="3070800" cy="30708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 b="1">
                <a:solidFill>
                  <a:schemeClr val="bg1"/>
                </a:solidFill>
              </a:defRPr>
            </a:lvl2pPr>
            <a:lvl3pPr marL="914400" indent="0" algn="ctr">
              <a:buNone/>
              <a:defRPr b="1">
                <a:solidFill>
                  <a:schemeClr val="bg1"/>
                </a:solidFill>
              </a:defRPr>
            </a:lvl3pPr>
            <a:lvl4pPr marL="1371600" indent="0" algn="ctr">
              <a:buNone/>
              <a:defRPr b="1">
                <a:solidFill>
                  <a:schemeClr val="bg1"/>
                </a:solidFill>
              </a:defRPr>
            </a:lvl4pPr>
            <a:lvl5pPr marL="18288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723899" y="5053597"/>
            <a:ext cx="10904443" cy="396874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723900" y="5454866"/>
            <a:ext cx="10904443" cy="587248"/>
          </a:xfrm>
        </p:spPr>
        <p:txBody>
          <a:bodyPr>
            <a:noAutofit/>
          </a:bodyPr>
          <a:lstStyle>
            <a:lvl1pPr marL="0" indent="0" algn="ctr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953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71725" y="1858760"/>
            <a:ext cx="2743200" cy="2743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8025" y="1858557"/>
            <a:ext cx="2743200" cy="2743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Oval 10"/>
          <p:cNvSpPr/>
          <p:nvPr userDrawn="1"/>
        </p:nvSpPr>
        <p:spPr>
          <a:xfrm>
            <a:off x="4715095" y="1858760"/>
            <a:ext cx="2743200" cy="274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714655" y="1858557"/>
            <a:ext cx="2743200" cy="27432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7312125" y="4873445"/>
            <a:ext cx="24891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301650" y="5226665"/>
            <a:ext cx="24891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462307" y="4873445"/>
            <a:ext cx="24876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b="1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2451832" y="5226665"/>
            <a:ext cx="24876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0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List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723900" y="1870956"/>
            <a:ext cx="680484" cy="6804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723900" y="3512177"/>
            <a:ext cx="680484" cy="68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723900" y="5153399"/>
            <a:ext cx="680484" cy="6804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641210" y="1736399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642310" y="1992465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23958" y="3290237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625058" y="3546303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622858" y="4986778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1623958" y="5242844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337894" y="1726754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338994" y="1982820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320642" y="3280592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7321742" y="3536658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319542" y="4977133"/>
            <a:ext cx="4179755" cy="256067"/>
          </a:xfrm>
        </p:spPr>
        <p:txBody>
          <a:bodyPr>
            <a:noAutofit/>
          </a:bodyPr>
          <a:lstStyle>
            <a:lvl1pPr marL="0" indent="0" algn="l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7320642" y="5233199"/>
            <a:ext cx="4179755" cy="752400"/>
          </a:xfrm>
        </p:spPr>
        <p:txBody>
          <a:bodyPr>
            <a:norm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6352065" y="1870956"/>
            <a:ext cx="680484" cy="68048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6352065" y="3512177"/>
            <a:ext cx="680484" cy="6804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6352065" y="5153399"/>
            <a:ext cx="680484" cy="6804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5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ircle spotlight w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09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295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81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67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133725" y="3529459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77888" y="3521454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705725" y="3529459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9725" y="3529459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991725" y="3529458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997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283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569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9855708" y="4029456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3121533" y="5730115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65696" y="5722110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693533" y="5730115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5407533" y="5730115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9979533" y="5730114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3679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ubbles with name and text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09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295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81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867900" y="1828800"/>
            <a:ext cx="1600200" cy="160020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3133725" y="3529459"/>
            <a:ext cx="1352550" cy="319087"/>
          </a:xfrm>
          <a:prstGeom prst="roundRect">
            <a:avLst/>
          </a:prstGeom>
          <a:solidFill>
            <a:srgbClr val="EA1D53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77888" y="3521454"/>
            <a:ext cx="1352550" cy="319087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705725" y="3529459"/>
            <a:ext cx="1352550" cy="319087"/>
          </a:xfrm>
          <a:prstGeom prst="roundRect">
            <a:avLst/>
          </a:prstGeom>
          <a:solidFill>
            <a:srgbClr val="23B9D6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9725" y="3529459"/>
            <a:ext cx="1352550" cy="319087"/>
          </a:xfrm>
          <a:prstGeom prst="roundRect">
            <a:avLst/>
          </a:prstGeom>
          <a:solidFill>
            <a:srgbClr val="FF8300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991725" y="3529458"/>
            <a:ext cx="1352550" cy="319087"/>
          </a:xfrm>
          <a:prstGeom prst="roundRect">
            <a:avLst/>
          </a:prstGeom>
          <a:solidFill>
            <a:srgbClr val="58595B"/>
          </a:solidFill>
        </p:spPr>
        <p:txBody>
          <a:bodyPr>
            <a:normAutofit/>
          </a:bodyPr>
          <a:lstStyle>
            <a:lvl1pPr marL="0" indent="0" algn="ctr">
              <a:buNone/>
              <a:defRPr lang="en-GB" sz="1100" b="1" kern="0" dirty="0">
                <a:solidFill>
                  <a:schemeClr val="bg1"/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638515" y="4245620"/>
            <a:ext cx="10904443" cy="989897"/>
          </a:xfrm>
        </p:spPr>
        <p:txBody>
          <a:bodyPr>
            <a:noAutofit/>
          </a:bodyPr>
          <a:lstStyle>
            <a:lvl1pPr marL="0" indent="0" algn="ctr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637342" y="4643458"/>
            <a:ext cx="10904443" cy="1464734"/>
          </a:xfrm>
        </p:spPr>
        <p:txBody>
          <a:bodyPr>
            <a:noAutofit/>
          </a:bodyPr>
          <a:lstStyle>
            <a:lvl1pPr marL="0" indent="0" algn="ctr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640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838200" y="636556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Presented by CGA</a:t>
            </a: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99759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C956B5-E543-468B-83B1-1736B3F78F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Placeholder 11" descr="cocktail-old-cuba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reeform 34"/>
          <p:cNvSpPr>
            <a:spLocks noEditPoints="1"/>
          </p:cNvSpPr>
          <p:nvPr userDrawn="1"/>
        </p:nvSpPr>
        <p:spPr bwMode="auto">
          <a:xfrm>
            <a:off x="1326961" y="2185809"/>
            <a:ext cx="328671" cy="230294"/>
          </a:xfrm>
          <a:custGeom>
            <a:avLst/>
            <a:gdLst>
              <a:gd name="T0" fmla="*/ 0 w 222"/>
              <a:gd name="T1" fmla="*/ 89 h 156"/>
              <a:gd name="T2" fmla="*/ 7 w 222"/>
              <a:gd name="T3" fmla="*/ 53 h 156"/>
              <a:gd name="T4" fmla="*/ 28 w 222"/>
              <a:gd name="T5" fmla="*/ 24 h 156"/>
              <a:gd name="T6" fmla="*/ 59 w 222"/>
              <a:gd name="T7" fmla="*/ 7 h 156"/>
              <a:gd name="T8" fmla="*/ 98 w 222"/>
              <a:gd name="T9" fmla="*/ 0 h 156"/>
              <a:gd name="T10" fmla="*/ 98 w 222"/>
              <a:gd name="T11" fmla="*/ 9 h 156"/>
              <a:gd name="T12" fmla="*/ 55 w 222"/>
              <a:gd name="T13" fmla="*/ 27 h 156"/>
              <a:gd name="T14" fmla="*/ 40 w 222"/>
              <a:gd name="T15" fmla="*/ 67 h 156"/>
              <a:gd name="T16" fmla="*/ 45 w 222"/>
              <a:gd name="T17" fmla="*/ 90 h 156"/>
              <a:gd name="T18" fmla="*/ 57 w 222"/>
              <a:gd name="T19" fmla="*/ 83 h 156"/>
              <a:gd name="T20" fmla="*/ 73 w 222"/>
              <a:gd name="T21" fmla="*/ 81 h 156"/>
              <a:gd name="T22" fmla="*/ 97 w 222"/>
              <a:gd name="T23" fmla="*/ 92 h 156"/>
              <a:gd name="T24" fmla="*/ 106 w 222"/>
              <a:gd name="T25" fmla="*/ 114 h 156"/>
              <a:gd name="T26" fmla="*/ 92 w 222"/>
              <a:gd name="T27" fmla="*/ 145 h 156"/>
              <a:gd name="T28" fmla="*/ 59 w 222"/>
              <a:gd name="T29" fmla="*/ 156 h 156"/>
              <a:gd name="T30" fmla="*/ 15 w 222"/>
              <a:gd name="T31" fmla="*/ 136 h 156"/>
              <a:gd name="T32" fmla="*/ 0 w 222"/>
              <a:gd name="T33" fmla="*/ 89 h 156"/>
              <a:gd name="T34" fmla="*/ 114 w 222"/>
              <a:gd name="T35" fmla="*/ 89 h 156"/>
              <a:gd name="T36" fmla="*/ 122 w 222"/>
              <a:gd name="T37" fmla="*/ 53 h 156"/>
              <a:gd name="T38" fmla="*/ 144 w 222"/>
              <a:gd name="T39" fmla="*/ 24 h 156"/>
              <a:gd name="T40" fmla="*/ 176 w 222"/>
              <a:gd name="T41" fmla="*/ 6 h 156"/>
              <a:gd name="T42" fmla="*/ 195 w 222"/>
              <a:gd name="T43" fmla="*/ 2 h 156"/>
              <a:gd name="T44" fmla="*/ 214 w 222"/>
              <a:gd name="T45" fmla="*/ 0 h 156"/>
              <a:gd name="T46" fmla="*/ 214 w 222"/>
              <a:gd name="T47" fmla="*/ 9 h 156"/>
              <a:gd name="T48" fmla="*/ 171 w 222"/>
              <a:gd name="T49" fmla="*/ 27 h 156"/>
              <a:gd name="T50" fmla="*/ 160 w 222"/>
              <a:gd name="T51" fmla="*/ 43 h 156"/>
              <a:gd name="T52" fmla="*/ 156 w 222"/>
              <a:gd name="T53" fmla="*/ 67 h 156"/>
              <a:gd name="T54" fmla="*/ 161 w 222"/>
              <a:gd name="T55" fmla="*/ 90 h 156"/>
              <a:gd name="T56" fmla="*/ 189 w 222"/>
              <a:gd name="T57" fmla="*/ 81 h 156"/>
              <a:gd name="T58" fmla="*/ 214 w 222"/>
              <a:gd name="T59" fmla="*/ 92 h 156"/>
              <a:gd name="T60" fmla="*/ 222 w 222"/>
              <a:gd name="T61" fmla="*/ 114 h 156"/>
              <a:gd name="T62" fmla="*/ 208 w 222"/>
              <a:gd name="T63" fmla="*/ 145 h 156"/>
              <a:gd name="T64" fmla="*/ 175 w 222"/>
              <a:gd name="T65" fmla="*/ 156 h 156"/>
              <a:gd name="T66" fmla="*/ 131 w 222"/>
              <a:gd name="T67" fmla="*/ 136 h 156"/>
              <a:gd name="T68" fmla="*/ 114 w 222"/>
              <a:gd name="T69" fmla="*/ 89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2" h="156">
                <a:moveTo>
                  <a:pt x="0" y="89"/>
                </a:moveTo>
                <a:cubicBezTo>
                  <a:pt x="0" y="76"/>
                  <a:pt x="2" y="64"/>
                  <a:pt x="7" y="53"/>
                </a:cubicBezTo>
                <a:cubicBezTo>
                  <a:pt x="11" y="42"/>
                  <a:pt x="18" y="33"/>
                  <a:pt x="28" y="24"/>
                </a:cubicBezTo>
                <a:cubicBezTo>
                  <a:pt x="37" y="17"/>
                  <a:pt x="47" y="11"/>
                  <a:pt x="59" y="7"/>
                </a:cubicBezTo>
                <a:cubicBezTo>
                  <a:pt x="71" y="2"/>
                  <a:pt x="84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9" y="12"/>
                  <a:pt x="64" y="19"/>
                  <a:pt x="55" y="27"/>
                </a:cubicBezTo>
                <a:cubicBezTo>
                  <a:pt x="45" y="36"/>
                  <a:pt x="40" y="49"/>
                  <a:pt x="40" y="67"/>
                </a:cubicBezTo>
                <a:cubicBezTo>
                  <a:pt x="40" y="77"/>
                  <a:pt x="41" y="84"/>
                  <a:pt x="45" y="90"/>
                </a:cubicBezTo>
                <a:cubicBezTo>
                  <a:pt x="49" y="87"/>
                  <a:pt x="53" y="85"/>
                  <a:pt x="57" y="83"/>
                </a:cubicBezTo>
                <a:cubicBezTo>
                  <a:pt x="61" y="81"/>
                  <a:pt x="67" y="81"/>
                  <a:pt x="73" y="81"/>
                </a:cubicBezTo>
                <a:cubicBezTo>
                  <a:pt x="83" y="81"/>
                  <a:pt x="92" y="84"/>
                  <a:pt x="97" y="92"/>
                </a:cubicBezTo>
                <a:cubicBezTo>
                  <a:pt x="103" y="99"/>
                  <a:pt x="106" y="106"/>
                  <a:pt x="106" y="114"/>
                </a:cubicBezTo>
                <a:cubicBezTo>
                  <a:pt x="106" y="128"/>
                  <a:pt x="101" y="138"/>
                  <a:pt x="92" y="145"/>
                </a:cubicBezTo>
                <a:cubicBezTo>
                  <a:pt x="82" y="152"/>
                  <a:pt x="71" y="156"/>
                  <a:pt x="59" y="156"/>
                </a:cubicBezTo>
                <a:cubicBezTo>
                  <a:pt x="40" y="156"/>
                  <a:pt x="26" y="149"/>
                  <a:pt x="15" y="136"/>
                </a:cubicBezTo>
                <a:cubicBezTo>
                  <a:pt x="5" y="123"/>
                  <a:pt x="0" y="108"/>
                  <a:pt x="0" y="89"/>
                </a:cubicBezTo>
                <a:close/>
                <a:moveTo>
                  <a:pt x="114" y="89"/>
                </a:moveTo>
                <a:cubicBezTo>
                  <a:pt x="114" y="76"/>
                  <a:pt x="117" y="63"/>
                  <a:pt x="122" y="53"/>
                </a:cubicBezTo>
                <a:cubicBezTo>
                  <a:pt x="128" y="41"/>
                  <a:pt x="135" y="32"/>
                  <a:pt x="144" y="24"/>
                </a:cubicBezTo>
                <a:cubicBezTo>
                  <a:pt x="153" y="17"/>
                  <a:pt x="164" y="11"/>
                  <a:pt x="176" y="6"/>
                </a:cubicBezTo>
                <a:cubicBezTo>
                  <a:pt x="182" y="4"/>
                  <a:pt x="188" y="3"/>
                  <a:pt x="195" y="2"/>
                </a:cubicBezTo>
                <a:cubicBezTo>
                  <a:pt x="201" y="1"/>
                  <a:pt x="207" y="0"/>
                  <a:pt x="214" y="0"/>
                </a:cubicBezTo>
                <a:cubicBezTo>
                  <a:pt x="214" y="9"/>
                  <a:pt x="214" y="9"/>
                  <a:pt x="214" y="9"/>
                </a:cubicBezTo>
                <a:cubicBezTo>
                  <a:pt x="195" y="12"/>
                  <a:pt x="180" y="19"/>
                  <a:pt x="171" y="27"/>
                </a:cubicBezTo>
                <a:cubicBezTo>
                  <a:pt x="166" y="31"/>
                  <a:pt x="162" y="37"/>
                  <a:pt x="160" y="43"/>
                </a:cubicBezTo>
                <a:cubicBezTo>
                  <a:pt x="157" y="50"/>
                  <a:pt x="156" y="58"/>
                  <a:pt x="156" y="67"/>
                </a:cubicBezTo>
                <a:cubicBezTo>
                  <a:pt x="156" y="78"/>
                  <a:pt x="158" y="85"/>
                  <a:pt x="161" y="90"/>
                </a:cubicBezTo>
                <a:cubicBezTo>
                  <a:pt x="169" y="84"/>
                  <a:pt x="178" y="81"/>
                  <a:pt x="189" y="81"/>
                </a:cubicBezTo>
                <a:cubicBezTo>
                  <a:pt x="199" y="81"/>
                  <a:pt x="208" y="84"/>
                  <a:pt x="214" y="92"/>
                </a:cubicBezTo>
                <a:cubicBezTo>
                  <a:pt x="219" y="99"/>
                  <a:pt x="222" y="106"/>
                  <a:pt x="222" y="114"/>
                </a:cubicBezTo>
                <a:cubicBezTo>
                  <a:pt x="222" y="128"/>
                  <a:pt x="217" y="138"/>
                  <a:pt x="208" y="145"/>
                </a:cubicBezTo>
                <a:cubicBezTo>
                  <a:pt x="198" y="152"/>
                  <a:pt x="187" y="156"/>
                  <a:pt x="175" y="156"/>
                </a:cubicBezTo>
                <a:cubicBezTo>
                  <a:pt x="156" y="156"/>
                  <a:pt x="141" y="149"/>
                  <a:pt x="131" y="136"/>
                </a:cubicBezTo>
                <a:cubicBezTo>
                  <a:pt x="120" y="123"/>
                  <a:pt x="114" y="108"/>
                  <a:pt x="114" y="8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1" name="Picture Placeholder 31" descr="CGA white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  <p:sp>
        <p:nvSpPr>
          <p:cNvPr id="33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34" name="Slide Number Placeholder 5"/>
          <p:cNvSpPr txBox="1">
            <a:spLocks/>
          </p:cNvSpPr>
          <p:nvPr userDrawn="1"/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7818120" y="5019675"/>
            <a:ext cx="3548063" cy="457581"/>
          </a:xfrm>
        </p:spPr>
        <p:txBody>
          <a:bodyPr/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en-GB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1" hasCustomPrompt="1"/>
          </p:nvPr>
        </p:nvSpPr>
        <p:spPr>
          <a:xfrm>
            <a:off x="7827264" y="5495163"/>
            <a:ext cx="3548063" cy="777875"/>
          </a:xfrm>
        </p:spPr>
        <p:txBody>
          <a:bodyPr/>
          <a:lstStyle>
            <a:lvl1pPr marL="0" indent="0">
              <a:buNone/>
              <a:defRPr lang="en-US" sz="1100" kern="1200" baseline="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bg1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1838325" y="2195513"/>
            <a:ext cx="9582150" cy="2211387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068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3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1747" y="1828800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92555" y="1828800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62824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32555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00673" y="1826647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219914" y="4000392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32555" y="3998239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58106" y="3998239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92286" y="3998238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25659" y="4000136"/>
            <a:ext cx="1267427" cy="1267427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376307" y="31375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376307" y="33548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76307" y="5476518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76307" y="5693795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2751364" y="31443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2751364" y="33616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2750546" y="548137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2750546" y="569864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5126421" y="3136953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5126421" y="3354230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5124785" y="5473331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5124785" y="5690608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500660" y="3129593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7500660" y="3346870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7500660" y="5450197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53"/>
          </p:nvPr>
        </p:nvSpPr>
        <p:spPr>
          <a:xfrm>
            <a:off x="7500660" y="5667474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9926318" y="5419024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5"/>
          <p:cNvSpPr>
            <a:spLocks noGrp="1"/>
          </p:cNvSpPr>
          <p:nvPr>
            <p:ph type="body" sz="quarter" idx="55"/>
          </p:nvPr>
        </p:nvSpPr>
        <p:spPr>
          <a:xfrm>
            <a:off x="9926318" y="5636301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6"/>
          </p:nvPr>
        </p:nvSpPr>
        <p:spPr>
          <a:xfrm>
            <a:off x="9926318" y="3144360"/>
            <a:ext cx="1990692" cy="186104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5"/>
          <p:cNvSpPr>
            <a:spLocks noGrp="1"/>
          </p:cNvSpPr>
          <p:nvPr>
            <p:ph type="body" sz="quarter" idx="57"/>
          </p:nvPr>
        </p:nvSpPr>
        <p:spPr>
          <a:xfrm>
            <a:off x="9926318" y="3361637"/>
            <a:ext cx="1989874" cy="219067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638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899" y="1828800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3624" y="1828800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93624" y="4072863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1524" y="4088219"/>
            <a:ext cx="1819656" cy="181965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2665045" y="1848844"/>
            <a:ext cx="278480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2666167" y="2104908"/>
            <a:ext cx="2783658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720440" y="4092907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>
                <a:solidFill>
                  <a:srgbClr val="0070C0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2721539" y="4348971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267800" y="1828800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268899" y="2084864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8267800" y="4054220"/>
            <a:ext cx="2674012" cy="525320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>
                <a:solidFill>
                  <a:srgbClr val="008FBE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8268899" y="4310284"/>
            <a:ext cx="2672913" cy="1543548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398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, spot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426637" y="1828800"/>
            <a:ext cx="2635988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29338" y="1828800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27413" y="3481388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26163" y="4343400"/>
            <a:ext cx="2633472" cy="1600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83285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505200" y="1920875"/>
            <a:ext cx="2447925" cy="15081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511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orange spotlight box, char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426637" y="1828800"/>
            <a:ext cx="2635988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2633472" cy="4114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27413" y="3481388"/>
            <a:ext cx="2633472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505200" y="1920875"/>
            <a:ext cx="2447925" cy="150812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6153150" y="1828800"/>
            <a:ext cx="5697538" cy="4111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0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ext on to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2798" y="525145"/>
            <a:ext cx="2448242" cy="1427622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2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en-GB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6pPr>
            <a:lvl7pPr marL="27432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7pPr>
            <a:lvl8pPr marL="3200400" indent="0">
              <a:buNone/>
              <a:defRPr lang="en-US" sz="1800" b="1" kern="12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8pPr>
            <a:lvl9pPr marL="3657600" indent="0">
              <a:buNone/>
              <a:defRPr lang="en-GB" sz="1800" b="1" kern="12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92798" y="1310111"/>
            <a:ext cx="2448242" cy="2022369"/>
          </a:xfrm>
        </p:spPr>
        <p:txBody>
          <a:bodyPr>
            <a:noAutofit/>
          </a:bodyPr>
          <a:lstStyle>
            <a:lvl1pPr marL="0" indent="0">
              <a:buNone/>
              <a:defRPr lang="en-US" sz="1300" b="1" kern="1200" dirty="0" smtClean="0">
                <a:solidFill>
                  <a:schemeClr val="bg2"/>
                </a:solidFill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sz="1300" b="1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300" b="1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300" b="1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3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92798" y="5284841"/>
            <a:ext cx="5114925" cy="739775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792799" y="4970546"/>
            <a:ext cx="5114925" cy="300038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pic>
        <p:nvPicPr>
          <p:cNvPr id="9" name="Picture Placeholder 31" descr="CGA white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025" y="401020"/>
            <a:ext cx="1346337" cy="731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731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pink spot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38528" y="4526280"/>
            <a:ext cx="5346046" cy="1417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5376672" cy="4114800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3852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2808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5248" y="4563491"/>
            <a:ext cx="5254752" cy="13161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12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pink spotlight box,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38528" y="4526280"/>
            <a:ext cx="5346046" cy="1417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3852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28088" y="1828800"/>
            <a:ext cx="2651760" cy="2660904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5248" y="4563491"/>
            <a:ext cx="5254752" cy="131610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784861" y="1855788"/>
            <a:ext cx="5268913" cy="408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95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909487" y="1833885"/>
            <a:ext cx="2633472" cy="4078224"/>
            <a:chOff x="8840788" y="1838083"/>
            <a:chExt cx="2633472" cy="4078224"/>
          </a:xfrm>
        </p:grpSpPr>
        <p:pic>
          <p:nvPicPr>
            <p:cNvPr id="36" name="Picture Placeholder 25" descr="Flaming_cocktails.jp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40788" y="1838083"/>
              <a:ext cx="2633472" cy="407822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 userDrawn="1"/>
          </p:nvSpPr>
          <p:spPr>
            <a:xfrm>
              <a:off x="8889279" y="192535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3352272" y="1826529"/>
            <a:ext cx="2633472" cy="4078224"/>
            <a:chOff x="3352272" y="1826529"/>
            <a:chExt cx="2633472" cy="4078224"/>
          </a:xfrm>
        </p:grpSpPr>
        <p:pic>
          <p:nvPicPr>
            <p:cNvPr id="34" name="Picture Placeholder 23" descr="recipe1215-xl-raw-oysters-with-cava-mignonette.jp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52272" y="1826529"/>
              <a:ext cx="2633472" cy="4078224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 userDrawn="1"/>
          </p:nvSpPr>
          <p:spPr>
            <a:xfrm>
              <a:off x="3420800" y="192112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6130879" y="1854880"/>
            <a:ext cx="2633472" cy="4078224"/>
            <a:chOff x="6138548" y="1838083"/>
            <a:chExt cx="2633472" cy="4078224"/>
          </a:xfrm>
        </p:grpSpPr>
        <p:pic>
          <p:nvPicPr>
            <p:cNvPr id="35" name="Picture Placeholder 24" descr="POUR-002.jp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38548" y="1838083"/>
              <a:ext cx="2633472" cy="407822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 userDrawn="1"/>
          </p:nvSpPr>
          <p:spPr>
            <a:xfrm>
              <a:off x="6186245" y="1925357"/>
              <a:ext cx="2521743" cy="390374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/>
          <p:cNvCxnSpPr/>
          <p:nvPr userDrawn="1"/>
        </p:nvCxnSpPr>
        <p:spPr>
          <a:xfrm>
            <a:off x="1865187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4569301" y="3224047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7264236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9967270" y="3233954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017271" y="284626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9006796" y="3586960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344175" y="285235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333700" y="3593056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55839" y="285235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527461" y="1838083"/>
            <a:ext cx="2633472" cy="4078224"/>
            <a:chOff x="527461" y="1838083"/>
            <a:chExt cx="2633472" cy="4078224"/>
          </a:xfrm>
        </p:grpSpPr>
        <p:pic>
          <p:nvPicPr>
            <p:cNvPr id="63" name="Picture Placeholder 22" descr="CL_FD_F63C_00926317_NC_X_EC_0.jp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7461" y="1838083"/>
              <a:ext cx="2633472" cy="407822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 userDrawn="1"/>
          </p:nvSpPr>
          <p:spPr>
            <a:xfrm>
              <a:off x="591366" y="1921127"/>
              <a:ext cx="2521743" cy="390374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3645364" y="3593056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1640173" y="3230143"/>
            <a:ext cx="3657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26711" y="285845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716236" y="3599152"/>
            <a:ext cx="2206800" cy="155196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85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7550" y="1838325"/>
            <a:ext cx="2633472" cy="40782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5350" y="3428999"/>
            <a:ext cx="2633472" cy="24873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432035" y="1816608"/>
            <a:ext cx="2635988" cy="1600200"/>
          </a:xfrm>
          <a:prstGeom prst="rect">
            <a:avLst/>
          </a:prstGeom>
          <a:solidFill>
            <a:srgbClr val="FF8300"/>
          </a:solidFill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4991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3944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86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5350" y="3428999"/>
            <a:ext cx="2633472" cy="24873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432035" y="1816608"/>
            <a:ext cx="2635988" cy="1600200"/>
          </a:xfrm>
          <a:prstGeom prst="rect">
            <a:avLst/>
          </a:prstGeom>
          <a:solidFill>
            <a:srgbClr val="FF8300"/>
          </a:solidFill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64991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3944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784861" y="1828800"/>
            <a:ext cx="250825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444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ortfolio, 3 boxes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8548" y="3429000"/>
            <a:ext cx="2633472" cy="248730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40788" y="3416807"/>
            <a:ext cx="2633472" cy="24994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132563" y="1828800"/>
            <a:ext cx="2635988" cy="160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 23"/>
          <p:cNvSpPr/>
          <p:nvPr userDrawn="1"/>
        </p:nvSpPr>
        <p:spPr>
          <a:xfrm>
            <a:off x="8831273" y="1828800"/>
            <a:ext cx="2635988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351485" y="2032583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341010" y="2288648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9060115" y="1993175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9049640" y="2249240"/>
            <a:ext cx="2206800" cy="1003191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546613" y="409025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546613" y="676232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5"/>
          </p:nvPr>
        </p:nvSpPr>
        <p:spPr>
          <a:xfrm>
            <a:off x="784860" y="1828800"/>
            <a:ext cx="5288449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751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with 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72125" y="73811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566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72125" y="73811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7744968" y="1527048"/>
            <a:ext cx="3797991" cy="4413377"/>
          </a:xfrm>
        </p:spPr>
        <p:txBody>
          <a:bodyPr/>
          <a:lstStyle>
            <a:lvl1pPr>
              <a:defRPr>
                <a:latin typeface="Franklin Gothic Demi Cond" panose="020B0706030402020204" pitchFamily="34" charset="0"/>
              </a:defRPr>
            </a:lvl1pPr>
            <a:lvl2pPr>
              <a:defRPr>
                <a:latin typeface="Franklin Gothic Demi Cond" panose="020B0706030402020204" pitchFamily="34" charset="0"/>
              </a:defRPr>
            </a:lvl2pPr>
            <a:lvl3pPr>
              <a:defRPr>
                <a:latin typeface="Franklin Gothic Demi Cond" panose="020B0706030402020204" pitchFamily="34" charset="0"/>
              </a:defRPr>
            </a:lvl3pPr>
            <a:lvl4pPr>
              <a:defRPr>
                <a:latin typeface="Franklin Gothic Demi Cond" panose="020B0706030402020204" pitchFamily="34" charset="0"/>
              </a:defRPr>
            </a:lvl4pPr>
            <a:lvl5pPr>
              <a:defRPr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916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pink with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3900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883408" y="738188"/>
            <a:ext cx="2072640" cy="522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34485" y="902563"/>
            <a:ext cx="1735176" cy="371515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5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024010" y="4617720"/>
            <a:ext cx="1735176" cy="1252728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GB" sz="16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428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s light blue with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13855" y="748570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019675" y="738188"/>
            <a:ext cx="2103120" cy="5202936"/>
          </a:xfrm>
          <a:prstGeom prst="roundRect">
            <a:avLst>
              <a:gd name="adj" fmla="val 1649"/>
            </a:avLst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775725" y="1732525"/>
            <a:ext cx="4047467" cy="501650"/>
          </a:xfrm>
        </p:spPr>
        <p:txBody>
          <a:bodyPr/>
          <a:lstStyle>
            <a:lvl1pPr marL="0" indent="0">
              <a:buNone/>
              <a:defRPr b="1"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Franklin Gothic Demi" panose="020B0703020102020204" pitchFamily="34" charset="0"/>
              </a:rPr>
              <a:t>Click to edit Master text styles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776274" y="1435608"/>
            <a:ext cx="4046918" cy="243456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38515" y="738188"/>
            <a:ext cx="2102400" cy="520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7776274" y="2278596"/>
            <a:ext cx="4046918" cy="3662458"/>
          </a:xfrm>
        </p:spPr>
        <p:txBody>
          <a:bodyPr>
            <a:noAutofit/>
          </a:bodyPr>
          <a:lstStyle>
            <a:lvl1pPr marL="0" indent="0">
              <a:buNone/>
              <a:defRPr lang="en-GB" sz="1100" b="0" kern="1200" dirty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Roboto Condensed Light" panose="02000000000000000000" pitchFamily="2" charset="0"/>
                <a:cs typeface="+mn-cs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21637" y="902563"/>
            <a:ext cx="1735176" cy="3715157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5400" b="0" kern="12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1162" y="4617720"/>
            <a:ext cx="1735176" cy="1252728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GB" sz="160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42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694509" y="2229297"/>
            <a:ext cx="2215116" cy="2215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64958" y="3555643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3568993" y="2229297"/>
            <a:ext cx="2215116" cy="22151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6414979" y="2229297"/>
            <a:ext cx="2215116" cy="22151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7382499" y="2911790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 userDrawn="1"/>
        </p:nvSpPr>
        <p:spPr>
          <a:xfrm>
            <a:off x="9260964" y="2229297"/>
            <a:ext cx="2215116" cy="22151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>
            <a:off x="3001694" y="2134515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>
            <a:off x="8985431" y="856197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4509" y="486163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84034" y="5117705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430860" y="4876190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0385" y="5132256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454" y="484222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414979" y="509828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9271439" y="487619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260964" y="513225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54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chart with labels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Freeform 69"/>
          <p:cNvSpPr>
            <a:spLocks noEditPoints="1"/>
          </p:cNvSpPr>
          <p:nvPr userDrawn="1"/>
        </p:nvSpPr>
        <p:spPr bwMode="auto">
          <a:xfrm>
            <a:off x="8542112" y="4450929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8510810" y="2381063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Freeform 48"/>
          <p:cNvSpPr>
            <a:spLocks/>
          </p:cNvSpPr>
          <p:nvPr userDrawn="1"/>
        </p:nvSpPr>
        <p:spPr bwMode="auto">
          <a:xfrm>
            <a:off x="3257257" y="2356473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67" y="4405882"/>
            <a:ext cx="365792" cy="304826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88245" y="4450929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88245" y="4713927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023603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9023603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23603" y="4467363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23603" y="4730361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50"/>
          </p:nvPr>
        </p:nvSpPr>
        <p:spPr>
          <a:xfrm>
            <a:off x="3803650" y="1901825"/>
            <a:ext cx="4591050" cy="412432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14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/>
          </p:nvPr>
        </p:nvSpPr>
        <p:spPr>
          <a:xfrm>
            <a:off x="8265343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4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525447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5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784861" y="1762270"/>
            <a:ext cx="2795587" cy="2443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84861" y="4450402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785856" y="4779337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4524452" y="4450402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53"/>
          </p:nvPr>
        </p:nvSpPr>
        <p:spPr>
          <a:xfrm>
            <a:off x="4525447" y="4779337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4"/>
          </p:nvPr>
        </p:nvSpPr>
        <p:spPr>
          <a:xfrm>
            <a:off x="8263048" y="4508983"/>
            <a:ext cx="2795740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55"/>
          </p:nvPr>
        </p:nvSpPr>
        <p:spPr>
          <a:xfrm>
            <a:off x="8264043" y="4837918"/>
            <a:ext cx="2794591" cy="628484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048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Year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cxnSp>
        <p:nvCxnSpPr>
          <p:cNvPr id="58" name="Straight Connector 18"/>
          <p:cNvCxnSpPr/>
          <p:nvPr userDrawn="1"/>
        </p:nvCxnSpPr>
        <p:spPr>
          <a:xfrm rot="5400000" flipH="1" flipV="1">
            <a:off x="2043577" y="1158475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333948" y="1519717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sp>
        <p:nvSpPr>
          <p:cNvPr id="8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12668" y="1522846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sp>
        <p:nvSpPr>
          <p:cNvPr id="8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605144" y="1516831"/>
            <a:ext cx="1291837" cy="322262"/>
          </a:xfrm>
        </p:spPr>
        <p:txBody>
          <a:bodyPr/>
          <a:lstStyle>
            <a:lvl1pPr marL="0" indent="0" algn="ctr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defRPr>
            </a:lvl3pPr>
          </a:lstStyle>
          <a:p>
            <a:pPr lvl="0"/>
            <a:r>
              <a:rPr lang="en-US" dirty="0"/>
              <a:t>Year</a:t>
            </a:r>
            <a:endParaRPr lang="en-GB" dirty="0"/>
          </a:p>
        </p:txBody>
      </p:sp>
      <p:cxnSp>
        <p:nvCxnSpPr>
          <p:cNvPr id="88" name="Straight Connector 18"/>
          <p:cNvCxnSpPr/>
          <p:nvPr userDrawn="1"/>
        </p:nvCxnSpPr>
        <p:spPr>
          <a:xfrm rot="16200000" flipH="1">
            <a:off x="2043577" y="1413658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73207" y="2024342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73207" y="2287341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1" name="Straight Connector 18"/>
          <p:cNvCxnSpPr/>
          <p:nvPr userDrawn="1"/>
        </p:nvCxnSpPr>
        <p:spPr>
          <a:xfrm rot="5400000" flipH="1" flipV="1">
            <a:off x="6116577" y="1199090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8"/>
          <p:cNvCxnSpPr/>
          <p:nvPr userDrawn="1"/>
        </p:nvCxnSpPr>
        <p:spPr>
          <a:xfrm rot="16200000" flipH="1">
            <a:off x="6116577" y="1454273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4946207" y="2064957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4946207" y="2327956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5" name="Straight Connector 18"/>
          <p:cNvCxnSpPr/>
          <p:nvPr userDrawn="1"/>
        </p:nvCxnSpPr>
        <p:spPr>
          <a:xfrm rot="5400000" flipH="1" flipV="1">
            <a:off x="10126191" y="1158948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18"/>
          <p:cNvCxnSpPr/>
          <p:nvPr userDrawn="1"/>
        </p:nvCxnSpPr>
        <p:spPr>
          <a:xfrm rot="16200000" flipH="1">
            <a:off x="10126191" y="1414131"/>
            <a:ext cx="12700" cy="2530132"/>
          </a:xfrm>
          <a:prstGeom prst="bentConnector3">
            <a:avLst>
              <a:gd name="adj1" fmla="val 3725583"/>
            </a:avLst>
          </a:prstGeom>
          <a:ln w="12700" cap="rnd">
            <a:solidFill>
              <a:schemeClr val="tx2">
                <a:lumMod val="75000"/>
              </a:schemeClr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955821" y="2024815"/>
            <a:ext cx="2378400" cy="23955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955821" y="2287814"/>
            <a:ext cx="2360676" cy="769118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48"/>
          </p:nvPr>
        </p:nvSpPr>
        <p:spPr>
          <a:xfrm>
            <a:off x="8440171" y="3335608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9" name="Chart Placeholder 6"/>
          <p:cNvSpPr>
            <a:spLocks noGrp="1"/>
          </p:cNvSpPr>
          <p:nvPr>
            <p:ph type="chart" sz="quarter" idx="49"/>
          </p:nvPr>
        </p:nvSpPr>
        <p:spPr>
          <a:xfrm>
            <a:off x="4484927" y="3358103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0" name="Chart Placeholder 6"/>
          <p:cNvSpPr>
            <a:spLocks noGrp="1"/>
          </p:cNvSpPr>
          <p:nvPr>
            <p:ph type="chart" sz="quarter" idx="50"/>
          </p:nvPr>
        </p:nvSpPr>
        <p:spPr>
          <a:xfrm>
            <a:off x="523770" y="3358103"/>
            <a:ext cx="3276000" cy="26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349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41" name="Freeform 24"/>
          <p:cNvSpPr>
            <a:spLocks noEditPoints="1"/>
          </p:cNvSpPr>
          <p:nvPr userDrawn="1"/>
        </p:nvSpPr>
        <p:spPr bwMode="auto">
          <a:xfrm>
            <a:off x="723900" y="1828800"/>
            <a:ext cx="185577" cy="357737"/>
          </a:xfrm>
          <a:custGeom>
            <a:avLst/>
            <a:gdLst>
              <a:gd name="T0" fmla="*/ 0 w 125"/>
              <a:gd name="T1" fmla="*/ 21 h 243"/>
              <a:gd name="T2" fmla="*/ 2 w 125"/>
              <a:gd name="T3" fmla="*/ 13 h 243"/>
              <a:gd name="T4" fmla="*/ 6 w 125"/>
              <a:gd name="T5" fmla="*/ 6 h 243"/>
              <a:gd name="T6" fmla="*/ 21 w 125"/>
              <a:gd name="T7" fmla="*/ 0 h 243"/>
              <a:gd name="T8" fmla="*/ 22 w 125"/>
              <a:gd name="T9" fmla="*/ 0 h 243"/>
              <a:gd name="T10" fmla="*/ 22 w 125"/>
              <a:gd name="T11" fmla="*/ 0 h 243"/>
              <a:gd name="T12" fmla="*/ 103 w 125"/>
              <a:gd name="T13" fmla="*/ 0 h 243"/>
              <a:gd name="T14" fmla="*/ 104 w 125"/>
              <a:gd name="T15" fmla="*/ 0 h 243"/>
              <a:gd name="T16" fmla="*/ 104 w 125"/>
              <a:gd name="T17" fmla="*/ 0 h 243"/>
              <a:gd name="T18" fmla="*/ 119 w 125"/>
              <a:gd name="T19" fmla="*/ 6 h 243"/>
              <a:gd name="T20" fmla="*/ 124 w 125"/>
              <a:gd name="T21" fmla="*/ 13 h 243"/>
              <a:gd name="T22" fmla="*/ 125 w 125"/>
              <a:gd name="T23" fmla="*/ 21 h 243"/>
              <a:gd name="T24" fmla="*/ 125 w 125"/>
              <a:gd name="T25" fmla="*/ 222 h 243"/>
              <a:gd name="T26" fmla="*/ 119 w 125"/>
              <a:gd name="T27" fmla="*/ 237 h 243"/>
              <a:gd name="T28" fmla="*/ 113 w 125"/>
              <a:gd name="T29" fmla="*/ 241 h 243"/>
              <a:gd name="T30" fmla="*/ 106 w 125"/>
              <a:gd name="T31" fmla="*/ 243 h 243"/>
              <a:gd name="T32" fmla="*/ 20 w 125"/>
              <a:gd name="T33" fmla="*/ 243 h 243"/>
              <a:gd name="T34" fmla="*/ 12 w 125"/>
              <a:gd name="T35" fmla="*/ 241 h 243"/>
              <a:gd name="T36" fmla="*/ 6 w 125"/>
              <a:gd name="T37" fmla="*/ 237 h 243"/>
              <a:gd name="T38" fmla="*/ 0 w 125"/>
              <a:gd name="T39" fmla="*/ 222 h 243"/>
              <a:gd name="T40" fmla="*/ 0 w 125"/>
              <a:gd name="T41" fmla="*/ 21 h 243"/>
              <a:gd name="T42" fmla="*/ 11 w 125"/>
              <a:gd name="T43" fmla="*/ 201 h 243"/>
              <a:gd name="T44" fmla="*/ 115 w 125"/>
              <a:gd name="T45" fmla="*/ 201 h 243"/>
              <a:gd name="T46" fmla="*/ 115 w 125"/>
              <a:gd name="T47" fmla="*/ 42 h 243"/>
              <a:gd name="T48" fmla="*/ 11 w 125"/>
              <a:gd name="T49" fmla="*/ 42 h 243"/>
              <a:gd name="T50" fmla="*/ 11 w 125"/>
              <a:gd name="T51" fmla="*/ 201 h 243"/>
              <a:gd name="T52" fmla="*/ 54 w 125"/>
              <a:gd name="T53" fmla="*/ 214 h 243"/>
              <a:gd name="T54" fmla="*/ 51 w 125"/>
              <a:gd name="T55" fmla="*/ 218 h 243"/>
              <a:gd name="T56" fmla="*/ 50 w 125"/>
              <a:gd name="T57" fmla="*/ 222 h 243"/>
              <a:gd name="T58" fmla="*/ 51 w 125"/>
              <a:gd name="T59" fmla="*/ 227 h 243"/>
              <a:gd name="T60" fmla="*/ 54 w 125"/>
              <a:gd name="T61" fmla="*/ 231 h 243"/>
              <a:gd name="T62" fmla="*/ 58 w 125"/>
              <a:gd name="T63" fmla="*/ 234 h 243"/>
              <a:gd name="T64" fmla="*/ 63 w 125"/>
              <a:gd name="T65" fmla="*/ 234 h 243"/>
              <a:gd name="T66" fmla="*/ 67 w 125"/>
              <a:gd name="T67" fmla="*/ 234 h 243"/>
              <a:gd name="T68" fmla="*/ 71 w 125"/>
              <a:gd name="T69" fmla="*/ 231 h 243"/>
              <a:gd name="T70" fmla="*/ 74 w 125"/>
              <a:gd name="T71" fmla="*/ 227 h 243"/>
              <a:gd name="T72" fmla="*/ 75 w 125"/>
              <a:gd name="T73" fmla="*/ 222 h 243"/>
              <a:gd name="T74" fmla="*/ 74 w 125"/>
              <a:gd name="T75" fmla="*/ 218 h 243"/>
              <a:gd name="T76" fmla="*/ 71 w 125"/>
              <a:gd name="T77" fmla="*/ 214 h 243"/>
              <a:gd name="T78" fmla="*/ 67 w 125"/>
              <a:gd name="T79" fmla="*/ 211 h 243"/>
              <a:gd name="T80" fmla="*/ 63 w 125"/>
              <a:gd name="T81" fmla="*/ 210 h 243"/>
              <a:gd name="T82" fmla="*/ 58 w 125"/>
              <a:gd name="T83" fmla="*/ 211 h 243"/>
              <a:gd name="T84" fmla="*/ 54 w 125"/>
              <a:gd name="T85" fmla="*/ 214 h 243"/>
              <a:gd name="T86" fmla="*/ 51 w 125"/>
              <a:gd name="T87" fmla="*/ 21 h 243"/>
              <a:gd name="T88" fmla="*/ 53 w 125"/>
              <a:gd name="T89" fmla="*/ 23 h 243"/>
              <a:gd name="T90" fmla="*/ 72 w 125"/>
              <a:gd name="T91" fmla="*/ 23 h 243"/>
              <a:gd name="T92" fmla="*/ 74 w 125"/>
              <a:gd name="T93" fmla="*/ 21 h 243"/>
              <a:gd name="T94" fmla="*/ 72 w 125"/>
              <a:gd name="T95" fmla="*/ 19 h 243"/>
              <a:gd name="T96" fmla="*/ 53 w 125"/>
              <a:gd name="T97" fmla="*/ 19 h 243"/>
              <a:gd name="T98" fmla="*/ 51 w 125"/>
              <a:gd name="T99" fmla="*/ 2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5" h="243">
                <a:moveTo>
                  <a:pt x="0" y="21"/>
                </a:moveTo>
                <a:cubicBezTo>
                  <a:pt x="0" y="18"/>
                  <a:pt x="1" y="15"/>
                  <a:pt x="2" y="13"/>
                </a:cubicBezTo>
                <a:cubicBezTo>
                  <a:pt x="3" y="10"/>
                  <a:pt x="4" y="8"/>
                  <a:pt x="6" y="6"/>
                </a:cubicBezTo>
                <a:cubicBezTo>
                  <a:pt x="10" y="2"/>
                  <a:pt x="15" y="0"/>
                  <a:pt x="21" y="0"/>
                </a:cubicBezTo>
                <a:cubicBezTo>
                  <a:pt x="21" y="0"/>
                  <a:pt x="21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4" y="0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10" y="0"/>
                  <a:pt x="115" y="2"/>
                  <a:pt x="119" y="6"/>
                </a:cubicBezTo>
                <a:cubicBezTo>
                  <a:pt x="121" y="8"/>
                  <a:pt x="123" y="10"/>
                  <a:pt x="124" y="13"/>
                </a:cubicBezTo>
                <a:cubicBezTo>
                  <a:pt x="125" y="15"/>
                  <a:pt x="125" y="18"/>
                  <a:pt x="125" y="21"/>
                </a:cubicBezTo>
                <a:cubicBezTo>
                  <a:pt x="125" y="222"/>
                  <a:pt x="125" y="222"/>
                  <a:pt x="125" y="222"/>
                </a:cubicBezTo>
                <a:cubicBezTo>
                  <a:pt x="125" y="228"/>
                  <a:pt x="123" y="232"/>
                  <a:pt x="119" y="237"/>
                </a:cubicBezTo>
                <a:cubicBezTo>
                  <a:pt x="117" y="239"/>
                  <a:pt x="115" y="240"/>
                  <a:pt x="113" y="241"/>
                </a:cubicBezTo>
                <a:cubicBezTo>
                  <a:pt x="111" y="243"/>
                  <a:pt x="108" y="243"/>
                  <a:pt x="106" y="243"/>
                </a:cubicBezTo>
                <a:cubicBezTo>
                  <a:pt x="20" y="243"/>
                  <a:pt x="20" y="243"/>
                  <a:pt x="20" y="243"/>
                </a:cubicBezTo>
                <a:cubicBezTo>
                  <a:pt x="17" y="243"/>
                  <a:pt x="15" y="243"/>
                  <a:pt x="12" y="241"/>
                </a:cubicBezTo>
                <a:cubicBezTo>
                  <a:pt x="10" y="240"/>
                  <a:pt x="8" y="239"/>
                  <a:pt x="6" y="237"/>
                </a:cubicBezTo>
                <a:cubicBezTo>
                  <a:pt x="2" y="232"/>
                  <a:pt x="0" y="228"/>
                  <a:pt x="0" y="222"/>
                </a:cubicBezTo>
                <a:lnTo>
                  <a:pt x="0" y="21"/>
                </a:lnTo>
                <a:close/>
                <a:moveTo>
                  <a:pt x="11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" y="42"/>
                  <a:pt x="11" y="42"/>
                  <a:pt x="11" y="42"/>
                </a:cubicBezTo>
                <a:lnTo>
                  <a:pt x="11" y="201"/>
                </a:lnTo>
                <a:close/>
                <a:moveTo>
                  <a:pt x="54" y="214"/>
                </a:moveTo>
                <a:cubicBezTo>
                  <a:pt x="53" y="215"/>
                  <a:pt x="52" y="216"/>
                  <a:pt x="51" y="218"/>
                </a:cubicBezTo>
                <a:cubicBezTo>
                  <a:pt x="51" y="219"/>
                  <a:pt x="50" y="221"/>
                  <a:pt x="50" y="222"/>
                </a:cubicBezTo>
                <a:cubicBezTo>
                  <a:pt x="50" y="224"/>
                  <a:pt x="51" y="225"/>
                  <a:pt x="51" y="227"/>
                </a:cubicBezTo>
                <a:cubicBezTo>
                  <a:pt x="52" y="228"/>
                  <a:pt x="53" y="230"/>
                  <a:pt x="54" y="231"/>
                </a:cubicBezTo>
                <a:cubicBezTo>
                  <a:pt x="55" y="232"/>
                  <a:pt x="57" y="233"/>
                  <a:pt x="58" y="234"/>
                </a:cubicBezTo>
                <a:cubicBezTo>
                  <a:pt x="60" y="234"/>
                  <a:pt x="61" y="234"/>
                  <a:pt x="63" y="234"/>
                </a:cubicBezTo>
                <a:cubicBezTo>
                  <a:pt x="64" y="234"/>
                  <a:pt x="66" y="234"/>
                  <a:pt x="67" y="234"/>
                </a:cubicBezTo>
                <a:cubicBezTo>
                  <a:pt x="69" y="233"/>
                  <a:pt x="70" y="232"/>
                  <a:pt x="71" y="231"/>
                </a:cubicBezTo>
                <a:cubicBezTo>
                  <a:pt x="72" y="230"/>
                  <a:pt x="73" y="228"/>
                  <a:pt x="74" y="227"/>
                </a:cubicBezTo>
                <a:cubicBezTo>
                  <a:pt x="75" y="225"/>
                  <a:pt x="75" y="224"/>
                  <a:pt x="75" y="222"/>
                </a:cubicBezTo>
                <a:cubicBezTo>
                  <a:pt x="75" y="221"/>
                  <a:pt x="75" y="219"/>
                  <a:pt x="74" y="218"/>
                </a:cubicBezTo>
                <a:cubicBezTo>
                  <a:pt x="73" y="216"/>
                  <a:pt x="72" y="215"/>
                  <a:pt x="71" y="214"/>
                </a:cubicBezTo>
                <a:cubicBezTo>
                  <a:pt x="70" y="213"/>
                  <a:pt x="69" y="212"/>
                  <a:pt x="67" y="211"/>
                </a:cubicBezTo>
                <a:cubicBezTo>
                  <a:pt x="66" y="210"/>
                  <a:pt x="64" y="210"/>
                  <a:pt x="63" y="210"/>
                </a:cubicBezTo>
                <a:cubicBezTo>
                  <a:pt x="61" y="210"/>
                  <a:pt x="60" y="210"/>
                  <a:pt x="58" y="211"/>
                </a:cubicBezTo>
                <a:cubicBezTo>
                  <a:pt x="57" y="212"/>
                  <a:pt x="55" y="213"/>
                  <a:pt x="54" y="214"/>
                </a:cubicBezTo>
                <a:close/>
                <a:moveTo>
                  <a:pt x="51" y="21"/>
                </a:moveTo>
                <a:cubicBezTo>
                  <a:pt x="51" y="22"/>
                  <a:pt x="52" y="23"/>
                  <a:pt x="53" y="23"/>
                </a:cubicBezTo>
                <a:cubicBezTo>
                  <a:pt x="72" y="23"/>
                  <a:pt x="72" y="23"/>
                  <a:pt x="72" y="23"/>
                </a:cubicBezTo>
                <a:cubicBezTo>
                  <a:pt x="74" y="23"/>
                  <a:pt x="74" y="22"/>
                  <a:pt x="74" y="21"/>
                </a:cubicBezTo>
                <a:cubicBezTo>
                  <a:pt x="74" y="19"/>
                  <a:pt x="74" y="19"/>
                  <a:pt x="7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2" y="19"/>
                  <a:pt x="51" y="19"/>
                  <a:pt x="51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5" name="Freeform 26"/>
          <p:cNvSpPr>
            <a:spLocks noEditPoints="1"/>
          </p:cNvSpPr>
          <p:nvPr userDrawn="1"/>
        </p:nvSpPr>
        <p:spPr bwMode="auto">
          <a:xfrm>
            <a:off x="3535621" y="1846349"/>
            <a:ext cx="337615" cy="230294"/>
          </a:xfrm>
          <a:custGeom>
            <a:avLst/>
            <a:gdLst>
              <a:gd name="T0" fmla="*/ 20 w 228"/>
              <a:gd name="T1" fmla="*/ 125 h 156"/>
              <a:gd name="T2" fmla="*/ 20 w 228"/>
              <a:gd name="T3" fmla="*/ 10 h 156"/>
              <a:gd name="T4" fmla="*/ 24 w 228"/>
              <a:gd name="T5" fmla="*/ 3 h 156"/>
              <a:gd name="T6" fmla="*/ 31 w 228"/>
              <a:gd name="T7" fmla="*/ 0 h 156"/>
              <a:gd name="T8" fmla="*/ 197 w 228"/>
              <a:gd name="T9" fmla="*/ 0 h 156"/>
              <a:gd name="T10" fmla="*/ 204 w 228"/>
              <a:gd name="T11" fmla="*/ 3 h 156"/>
              <a:gd name="T12" fmla="*/ 207 w 228"/>
              <a:gd name="T13" fmla="*/ 10 h 156"/>
              <a:gd name="T14" fmla="*/ 207 w 228"/>
              <a:gd name="T15" fmla="*/ 125 h 156"/>
              <a:gd name="T16" fmla="*/ 228 w 228"/>
              <a:gd name="T17" fmla="*/ 145 h 156"/>
              <a:gd name="T18" fmla="*/ 225 w 228"/>
              <a:gd name="T19" fmla="*/ 153 h 156"/>
              <a:gd name="T20" fmla="*/ 218 w 228"/>
              <a:gd name="T21" fmla="*/ 156 h 156"/>
              <a:gd name="T22" fmla="*/ 10 w 228"/>
              <a:gd name="T23" fmla="*/ 156 h 156"/>
              <a:gd name="T24" fmla="*/ 2 w 228"/>
              <a:gd name="T25" fmla="*/ 153 h 156"/>
              <a:gd name="T26" fmla="*/ 0 w 228"/>
              <a:gd name="T27" fmla="*/ 145 h 156"/>
              <a:gd name="T28" fmla="*/ 20 w 228"/>
              <a:gd name="T29" fmla="*/ 125 h 156"/>
              <a:gd name="T30" fmla="*/ 31 w 228"/>
              <a:gd name="T31" fmla="*/ 125 h 156"/>
              <a:gd name="T32" fmla="*/ 197 w 228"/>
              <a:gd name="T33" fmla="*/ 125 h 156"/>
              <a:gd name="T34" fmla="*/ 197 w 228"/>
              <a:gd name="T35" fmla="*/ 10 h 156"/>
              <a:gd name="T36" fmla="*/ 31 w 228"/>
              <a:gd name="T37" fmla="*/ 10 h 156"/>
              <a:gd name="T38" fmla="*/ 31 w 228"/>
              <a:gd name="T39" fmla="*/ 125 h 156"/>
              <a:gd name="T40" fmla="*/ 85 w 228"/>
              <a:gd name="T41" fmla="*/ 144 h 156"/>
              <a:gd name="T42" fmla="*/ 88 w 228"/>
              <a:gd name="T43" fmla="*/ 145 h 156"/>
              <a:gd name="T44" fmla="*/ 140 w 228"/>
              <a:gd name="T45" fmla="*/ 145 h 156"/>
              <a:gd name="T46" fmla="*/ 143 w 228"/>
              <a:gd name="T47" fmla="*/ 144 h 156"/>
              <a:gd name="T48" fmla="*/ 143 w 228"/>
              <a:gd name="T49" fmla="*/ 144 h 156"/>
              <a:gd name="T50" fmla="*/ 136 w 228"/>
              <a:gd name="T51" fmla="*/ 137 h 156"/>
              <a:gd name="T52" fmla="*/ 132 w 228"/>
              <a:gd name="T53" fmla="*/ 136 h 156"/>
              <a:gd name="T54" fmla="*/ 95 w 228"/>
              <a:gd name="T55" fmla="*/ 136 h 156"/>
              <a:gd name="T56" fmla="*/ 92 w 228"/>
              <a:gd name="T57" fmla="*/ 137 h 156"/>
              <a:gd name="T58" fmla="*/ 85 w 228"/>
              <a:gd name="T59" fmla="*/ 14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8" h="156">
                <a:moveTo>
                  <a:pt x="20" y="125"/>
                </a:moveTo>
                <a:cubicBezTo>
                  <a:pt x="20" y="10"/>
                  <a:pt x="20" y="10"/>
                  <a:pt x="20" y="10"/>
                </a:cubicBezTo>
                <a:cubicBezTo>
                  <a:pt x="20" y="7"/>
                  <a:pt x="21" y="5"/>
                  <a:pt x="24" y="3"/>
                </a:cubicBezTo>
                <a:cubicBezTo>
                  <a:pt x="26" y="1"/>
                  <a:pt x="28" y="0"/>
                  <a:pt x="31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9" y="0"/>
                  <a:pt x="202" y="1"/>
                  <a:pt x="204" y="3"/>
                </a:cubicBezTo>
                <a:cubicBezTo>
                  <a:pt x="206" y="5"/>
                  <a:pt x="207" y="7"/>
                  <a:pt x="207" y="10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28" y="145"/>
                  <a:pt x="228" y="145"/>
                  <a:pt x="228" y="145"/>
                </a:cubicBezTo>
                <a:cubicBezTo>
                  <a:pt x="228" y="148"/>
                  <a:pt x="227" y="151"/>
                  <a:pt x="225" y="153"/>
                </a:cubicBezTo>
                <a:cubicBezTo>
                  <a:pt x="223" y="155"/>
                  <a:pt x="221" y="156"/>
                  <a:pt x="218" y="156"/>
                </a:cubicBezTo>
                <a:cubicBezTo>
                  <a:pt x="10" y="156"/>
                  <a:pt x="10" y="156"/>
                  <a:pt x="10" y="156"/>
                </a:cubicBezTo>
                <a:cubicBezTo>
                  <a:pt x="7" y="156"/>
                  <a:pt x="4" y="155"/>
                  <a:pt x="2" y="153"/>
                </a:cubicBezTo>
                <a:cubicBezTo>
                  <a:pt x="0" y="151"/>
                  <a:pt x="0" y="148"/>
                  <a:pt x="0" y="145"/>
                </a:cubicBezTo>
                <a:lnTo>
                  <a:pt x="20" y="125"/>
                </a:lnTo>
                <a:close/>
                <a:moveTo>
                  <a:pt x="31" y="125"/>
                </a:moveTo>
                <a:cubicBezTo>
                  <a:pt x="197" y="125"/>
                  <a:pt x="197" y="125"/>
                  <a:pt x="197" y="125"/>
                </a:cubicBezTo>
                <a:cubicBezTo>
                  <a:pt x="197" y="10"/>
                  <a:pt x="197" y="10"/>
                  <a:pt x="197" y="10"/>
                </a:cubicBezTo>
                <a:cubicBezTo>
                  <a:pt x="31" y="10"/>
                  <a:pt x="31" y="10"/>
                  <a:pt x="31" y="10"/>
                </a:cubicBezTo>
                <a:lnTo>
                  <a:pt x="31" y="125"/>
                </a:lnTo>
                <a:close/>
                <a:moveTo>
                  <a:pt x="85" y="144"/>
                </a:moveTo>
                <a:cubicBezTo>
                  <a:pt x="85" y="145"/>
                  <a:pt x="86" y="145"/>
                  <a:pt x="88" y="145"/>
                </a:cubicBezTo>
                <a:cubicBezTo>
                  <a:pt x="140" y="145"/>
                  <a:pt x="140" y="145"/>
                  <a:pt x="140" y="145"/>
                </a:cubicBezTo>
                <a:cubicBezTo>
                  <a:pt x="142" y="145"/>
                  <a:pt x="143" y="145"/>
                  <a:pt x="143" y="144"/>
                </a:cubicBezTo>
                <a:cubicBezTo>
                  <a:pt x="143" y="144"/>
                  <a:pt x="143" y="144"/>
                  <a:pt x="143" y="144"/>
                </a:cubicBezTo>
                <a:cubicBezTo>
                  <a:pt x="136" y="137"/>
                  <a:pt x="136" y="137"/>
                  <a:pt x="136" y="137"/>
                </a:cubicBezTo>
                <a:cubicBezTo>
                  <a:pt x="136" y="137"/>
                  <a:pt x="134" y="136"/>
                  <a:pt x="132" y="136"/>
                </a:cubicBezTo>
                <a:cubicBezTo>
                  <a:pt x="95" y="136"/>
                  <a:pt x="95" y="136"/>
                  <a:pt x="95" y="136"/>
                </a:cubicBezTo>
                <a:cubicBezTo>
                  <a:pt x="93" y="136"/>
                  <a:pt x="92" y="137"/>
                  <a:pt x="92" y="137"/>
                </a:cubicBezTo>
                <a:cubicBezTo>
                  <a:pt x="85" y="144"/>
                  <a:pt x="85" y="144"/>
                  <a:pt x="85" y="1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6" name="Freeform 27"/>
          <p:cNvSpPr>
            <a:spLocks noEditPoints="1"/>
          </p:cNvSpPr>
          <p:nvPr userDrawn="1"/>
        </p:nvSpPr>
        <p:spPr bwMode="auto">
          <a:xfrm>
            <a:off x="6340504" y="1843723"/>
            <a:ext cx="277246" cy="277246"/>
          </a:xfrm>
          <a:custGeom>
            <a:avLst/>
            <a:gdLst>
              <a:gd name="T0" fmla="*/ 0 w 188"/>
              <a:gd name="T1" fmla="*/ 8 h 187"/>
              <a:gd name="T2" fmla="*/ 3 w 188"/>
              <a:gd name="T3" fmla="*/ 3 h 187"/>
              <a:gd name="T4" fmla="*/ 9 w 188"/>
              <a:gd name="T5" fmla="*/ 0 h 187"/>
              <a:gd name="T6" fmla="*/ 180 w 188"/>
              <a:gd name="T7" fmla="*/ 0 h 187"/>
              <a:gd name="T8" fmla="*/ 185 w 188"/>
              <a:gd name="T9" fmla="*/ 3 h 187"/>
              <a:gd name="T10" fmla="*/ 188 w 188"/>
              <a:gd name="T11" fmla="*/ 8 h 187"/>
              <a:gd name="T12" fmla="*/ 188 w 188"/>
              <a:gd name="T13" fmla="*/ 147 h 187"/>
              <a:gd name="T14" fmla="*/ 185 w 188"/>
              <a:gd name="T15" fmla="*/ 153 h 187"/>
              <a:gd name="T16" fmla="*/ 180 w 188"/>
              <a:gd name="T17" fmla="*/ 156 h 187"/>
              <a:gd name="T18" fmla="*/ 113 w 188"/>
              <a:gd name="T19" fmla="*/ 156 h 187"/>
              <a:gd name="T20" fmla="*/ 116 w 188"/>
              <a:gd name="T21" fmla="*/ 180 h 187"/>
              <a:gd name="T22" fmla="*/ 121 w 188"/>
              <a:gd name="T23" fmla="*/ 186 h 187"/>
              <a:gd name="T24" fmla="*/ 121 w 188"/>
              <a:gd name="T25" fmla="*/ 186 h 187"/>
              <a:gd name="T26" fmla="*/ 120 w 188"/>
              <a:gd name="T27" fmla="*/ 187 h 187"/>
              <a:gd name="T28" fmla="*/ 117 w 188"/>
              <a:gd name="T29" fmla="*/ 187 h 187"/>
              <a:gd name="T30" fmla="*/ 116 w 188"/>
              <a:gd name="T31" fmla="*/ 187 h 187"/>
              <a:gd name="T32" fmla="*/ 73 w 188"/>
              <a:gd name="T33" fmla="*/ 187 h 187"/>
              <a:gd name="T34" fmla="*/ 67 w 188"/>
              <a:gd name="T35" fmla="*/ 186 h 187"/>
              <a:gd name="T36" fmla="*/ 67 w 188"/>
              <a:gd name="T37" fmla="*/ 186 h 187"/>
              <a:gd name="T38" fmla="*/ 72 w 188"/>
              <a:gd name="T39" fmla="*/ 180 h 187"/>
              <a:gd name="T40" fmla="*/ 75 w 188"/>
              <a:gd name="T41" fmla="*/ 156 h 187"/>
              <a:gd name="T42" fmla="*/ 9 w 188"/>
              <a:gd name="T43" fmla="*/ 156 h 187"/>
              <a:gd name="T44" fmla="*/ 3 w 188"/>
              <a:gd name="T45" fmla="*/ 153 h 187"/>
              <a:gd name="T46" fmla="*/ 0 w 188"/>
              <a:gd name="T47" fmla="*/ 147 h 187"/>
              <a:gd name="T48" fmla="*/ 0 w 188"/>
              <a:gd name="T49" fmla="*/ 8 h 187"/>
              <a:gd name="T50" fmla="*/ 11 w 188"/>
              <a:gd name="T51" fmla="*/ 117 h 187"/>
              <a:gd name="T52" fmla="*/ 177 w 188"/>
              <a:gd name="T53" fmla="*/ 117 h 187"/>
              <a:gd name="T54" fmla="*/ 177 w 188"/>
              <a:gd name="T55" fmla="*/ 11 h 187"/>
              <a:gd name="T56" fmla="*/ 11 w 188"/>
              <a:gd name="T57" fmla="*/ 11 h 187"/>
              <a:gd name="T58" fmla="*/ 11 w 188"/>
              <a:gd name="T59" fmla="*/ 117 h 187"/>
              <a:gd name="T60" fmla="*/ 90 w 188"/>
              <a:gd name="T61" fmla="*/ 130 h 187"/>
              <a:gd name="T62" fmla="*/ 89 w 188"/>
              <a:gd name="T63" fmla="*/ 134 h 187"/>
              <a:gd name="T64" fmla="*/ 90 w 188"/>
              <a:gd name="T65" fmla="*/ 138 h 187"/>
              <a:gd name="T66" fmla="*/ 94 w 188"/>
              <a:gd name="T67" fmla="*/ 139 h 187"/>
              <a:gd name="T68" fmla="*/ 98 w 188"/>
              <a:gd name="T69" fmla="*/ 138 h 187"/>
              <a:gd name="T70" fmla="*/ 99 w 188"/>
              <a:gd name="T71" fmla="*/ 134 h 187"/>
              <a:gd name="T72" fmla="*/ 98 w 188"/>
              <a:gd name="T73" fmla="*/ 130 h 187"/>
              <a:gd name="T74" fmla="*/ 94 w 188"/>
              <a:gd name="T75" fmla="*/ 129 h 187"/>
              <a:gd name="T76" fmla="*/ 90 w 188"/>
              <a:gd name="T77" fmla="*/ 13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7">
                <a:moveTo>
                  <a:pt x="0" y="8"/>
                </a:moveTo>
                <a:cubicBezTo>
                  <a:pt x="0" y="6"/>
                  <a:pt x="1" y="4"/>
                  <a:pt x="3" y="3"/>
                </a:cubicBezTo>
                <a:cubicBezTo>
                  <a:pt x="4" y="1"/>
                  <a:pt x="6" y="0"/>
                  <a:pt x="9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4" y="1"/>
                  <a:pt x="185" y="3"/>
                </a:cubicBezTo>
                <a:cubicBezTo>
                  <a:pt x="187" y="4"/>
                  <a:pt x="188" y="6"/>
                  <a:pt x="188" y="8"/>
                </a:cubicBezTo>
                <a:cubicBezTo>
                  <a:pt x="188" y="147"/>
                  <a:pt x="188" y="147"/>
                  <a:pt x="188" y="147"/>
                </a:cubicBezTo>
                <a:cubicBezTo>
                  <a:pt x="188" y="150"/>
                  <a:pt x="187" y="152"/>
                  <a:pt x="185" y="153"/>
                </a:cubicBezTo>
                <a:cubicBezTo>
                  <a:pt x="184" y="155"/>
                  <a:pt x="182" y="156"/>
                  <a:pt x="180" y="156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6"/>
                  <a:pt x="121" y="186"/>
                  <a:pt x="121" y="186"/>
                </a:cubicBezTo>
                <a:cubicBezTo>
                  <a:pt x="121" y="187"/>
                  <a:pt x="121" y="187"/>
                  <a:pt x="120" y="187"/>
                </a:cubicBezTo>
                <a:cubicBezTo>
                  <a:pt x="119" y="187"/>
                  <a:pt x="118" y="187"/>
                  <a:pt x="117" y="187"/>
                </a:cubicBezTo>
                <a:cubicBezTo>
                  <a:pt x="116" y="187"/>
                  <a:pt x="116" y="187"/>
                  <a:pt x="116" y="187"/>
                </a:cubicBezTo>
                <a:cubicBezTo>
                  <a:pt x="73" y="187"/>
                  <a:pt x="73" y="187"/>
                  <a:pt x="73" y="187"/>
                </a:cubicBezTo>
                <a:cubicBezTo>
                  <a:pt x="69" y="187"/>
                  <a:pt x="67" y="187"/>
                  <a:pt x="67" y="186"/>
                </a:cubicBezTo>
                <a:cubicBezTo>
                  <a:pt x="67" y="186"/>
                  <a:pt x="67" y="186"/>
                  <a:pt x="67" y="186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5" y="156"/>
                  <a:pt x="75" y="156"/>
                  <a:pt x="75" y="156"/>
                </a:cubicBezTo>
                <a:cubicBezTo>
                  <a:pt x="9" y="156"/>
                  <a:pt x="9" y="156"/>
                  <a:pt x="9" y="156"/>
                </a:cubicBezTo>
                <a:cubicBezTo>
                  <a:pt x="6" y="156"/>
                  <a:pt x="4" y="155"/>
                  <a:pt x="3" y="153"/>
                </a:cubicBezTo>
                <a:cubicBezTo>
                  <a:pt x="1" y="152"/>
                  <a:pt x="0" y="150"/>
                  <a:pt x="0" y="147"/>
                </a:cubicBezTo>
                <a:lnTo>
                  <a:pt x="0" y="8"/>
                </a:lnTo>
                <a:close/>
                <a:moveTo>
                  <a:pt x="11" y="117"/>
                </a:moveTo>
                <a:cubicBezTo>
                  <a:pt x="177" y="117"/>
                  <a:pt x="177" y="117"/>
                  <a:pt x="177" y="117"/>
                </a:cubicBezTo>
                <a:cubicBezTo>
                  <a:pt x="177" y="11"/>
                  <a:pt x="177" y="11"/>
                  <a:pt x="177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7"/>
                </a:lnTo>
                <a:close/>
                <a:moveTo>
                  <a:pt x="90" y="130"/>
                </a:moveTo>
                <a:cubicBezTo>
                  <a:pt x="89" y="131"/>
                  <a:pt x="89" y="133"/>
                  <a:pt x="89" y="134"/>
                </a:cubicBezTo>
                <a:cubicBezTo>
                  <a:pt x="89" y="136"/>
                  <a:pt x="89" y="137"/>
                  <a:pt x="90" y="138"/>
                </a:cubicBezTo>
                <a:cubicBezTo>
                  <a:pt x="91" y="139"/>
                  <a:pt x="93" y="139"/>
                  <a:pt x="94" y="139"/>
                </a:cubicBezTo>
                <a:cubicBezTo>
                  <a:pt x="96" y="139"/>
                  <a:pt x="97" y="139"/>
                  <a:pt x="98" y="138"/>
                </a:cubicBezTo>
                <a:cubicBezTo>
                  <a:pt x="99" y="137"/>
                  <a:pt x="99" y="136"/>
                  <a:pt x="99" y="134"/>
                </a:cubicBezTo>
                <a:cubicBezTo>
                  <a:pt x="99" y="133"/>
                  <a:pt x="99" y="131"/>
                  <a:pt x="98" y="130"/>
                </a:cubicBezTo>
                <a:cubicBezTo>
                  <a:pt x="97" y="129"/>
                  <a:pt x="96" y="129"/>
                  <a:pt x="94" y="129"/>
                </a:cubicBezTo>
                <a:cubicBezTo>
                  <a:pt x="93" y="129"/>
                  <a:pt x="91" y="129"/>
                  <a:pt x="90" y="13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7" name="Freeform 25"/>
          <p:cNvSpPr>
            <a:spLocks noEditPoints="1"/>
          </p:cNvSpPr>
          <p:nvPr userDrawn="1"/>
        </p:nvSpPr>
        <p:spPr bwMode="auto">
          <a:xfrm>
            <a:off x="9165614" y="1854511"/>
            <a:ext cx="234765" cy="306313"/>
          </a:xfrm>
          <a:custGeom>
            <a:avLst/>
            <a:gdLst>
              <a:gd name="T0" fmla="*/ 0 w 160"/>
              <a:gd name="T1" fmla="*/ 11 h 208"/>
              <a:gd name="T2" fmla="*/ 2 w 160"/>
              <a:gd name="T3" fmla="*/ 3 h 208"/>
              <a:gd name="T4" fmla="*/ 9 w 160"/>
              <a:gd name="T5" fmla="*/ 0 h 208"/>
              <a:gd name="T6" fmla="*/ 150 w 160"/>
              <a:gd name="T7" fmla="*/ 0 h 208"/>
              <a:gd name="T8" fmla="*/ 157 w 160"/>
              <a:gd name="T9" fmla="*/ 3 h 208"/>
              <a:gd name="T10" fmla="*/ 160 w 160"/>
              <a:gd name="T11" fmla="*/ 11 h 208"/>
              <a:gd name="T12" fmla="*/ 160 w 160"/>
              <a:gd name="T13" fmla="*/ 198 h 208"/>
              <a:gd name="T14" fmla="*/ 157 w 160"/>
              <a:gd name="T15" fmla="*/ 206 h 208"/>
              <a:gd name="T16" fmla="*/ 150 w 160"/>
              <a:gd name="T17" fmla="*/ 208 h 208"/>
              <a:gd name="T18" fmla="*/ 9 w 160"/>
              <a:gd name="T19" fmla="*/ 208 h 208"/>
              <a:gd name="T20" fmla="*/ 2 w 160"/>
              <a:gd name="T21" fmla="*/ 206 h 208"/>
              <a:gd name="T22" fmla="*/ 0 w 160"/>
              <a:gd name="T23" fmla="*/ 198 h 208"/>
              <a:gd name="T24" fmla="*/ 0 w 160"/>
              <a:gd name="T25" fmla="*/ 11 h 208"/>
              <a:gd name="T26" fmla="*/ 17 w 160"/>
              <a:gd name="T27" fmla="*/ 188 h 208"/>
              <a:gd name="T28" fmla="*/ 142 w 160"/>
              <a:gd name="T29" fmla="*/ 188 h 208"/>
              <a:gd name="T30" fmla="*/ 142 w 160"/>
              <a:gd name="T31" fmla="*/ 22 h 208"/>
              <a:gd name="T32" fmla="*/ 17 w 160"/>
              <a:gd name="T33" fmla="*/ 22 h 208"/>
              <a:gd name="T34" fmla="*/ 17 w 160"/>
              <a:gd name="T35" fmla="*/ 188 h 208"/>
              <a:gd name="T36" fmla="*/ 75 w 160"/>
              <a:gd name="T37" fmla="*/ 200 h 208"/>
              <a:gd name="T38" fmla="*/ 76 w 160"/>
              <a:gd name="T39" fmla="*/ 203 h 208"/>
              <a:gd name="T40" fmla="*/ 80 w 160"/>
              <a:gd name="T41" fmla="*/ 205 h 208"/>
              <a:gd name="T42" fmla="*/ 83 w 160"/>
              <a:gd name="T43" fmla="*/ 203 h 208"/>
              <a:gd name="T44" fmla="*/ 85 w 160"/>
              <a:gd name="T45" fmla="*/ 200 h 208"/>
              <a:gd name="T46" fmla="*/ 83 w 160"/>
              <a:gd name="T47" fmla="*/ 196 h 208"/>
              <a:gd name="T48" fmla="*/ 80 w 160"/>
              <a:gd name="T49" fmla="*/ 195 h 208"/>
              <a:gd name="T50" fmla="*/ 76 w 160"/>
              <a:gd name="T51" fmla="*/ 196 h 208"/>
              <a:gd name="T52" fmla="*/ 75 w 160"/>
              <a:gd name="T53" fmla="*/ 20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0" h="208">
                <a:moveTo>
                  <a:pt x="0" y="11"/>
                </a:moveTo>
                <a:cubicBezTo>
                  <a:pt x="0" y="8"/>
                  <a:pt x="0" y="5"/>
                  <a:pt x="2" y="3"/>
                </a:cubicBezTo>
                <a:cubicBezTo>
                  <a:pt x="4" y="1"/>
                  <a:pt x="6" y="0"/>
                  <a:pt x="9" y="0"/>
                </a:cubicBezTo>
                <a:cubicBezTo>
                  <a:pt x="150" y="0"/>
                  <a:pt x="150" y="0"/>
                  <a:pt x="150" y="0"/>
                </a:cubicBezTo>
                <a:cubicBezTo>
                  <a:pt x="153" y="0"/>
                  <a:pt x="155" y="1"/>
                  <a:pt x="157" y="3"/>
                </a:cubicBezTo>
                <a:cubicBezTo>
                  <a:pt x="159" y="5"/>
                  <a:pt x="160" y="8"/>
                  <a:pt x="160" y="11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60" y="201"/>
                  <a:pt x="159" y="204"/>
                  <a:pt x="157" y="206"/>
                </a:cubicBezTo>
                <a:cubicBezTo>
                  <a:pt x="155" y="208"/>
                  <a:pt x="153" y="208"/>
                  <a:pt x="150" y="208"/>
                </a:cubicBezTo>
                <a:cubicBezTo>
                  <a:pt x="9" y="208"/>
                  <a:pt x="9" y="208"/>
                  <a:pt x="9" y="208"/>
                </a:cubicBezTo>
                <a:cubicBezTo>
                  <a:pt x="6" y="208"/>
                  <a:pt x="4" y="208"/>
                  <a:pt x="2" y="206"/>
                </a:cubicBezTo>
                <a:cubicBezTo>
                  <a:pt x="0" y="204"/>
                  <a:pt x="0" y="201"/>
                  <a:pt x="0" y="198"/>
                </a:cubicBezTo>
                <a:lnTo>
                  <a:pt x="0" y="11"/>
                </a:lnTo>
                <a:close/>
                <a:moveTo>
                  <a:pt x="17" y="188"/>
                </a:moveTo>
                <a:cubicBezTo>
                  <a:pt x="142" y="188"/>
                  <a:pt x="142" y="188"/>
                  <a:pt x="142" y="188"/>
                </a:cubicBezTo>
                <a:cubicBezTo>
                  <a:pt x="142" y="22"/>
                  <a:pt x="142" y="22"/>
                  <a:pt x="142" y="22"/>
                </a:cubicBezTo>
                <a:cubicBezTo>
                  <a:pt x="17" y="22"/>
                  <a:pt x="17" y="22"/>
                  <a:pt x="17" y="22"/>
                </a:cubicBezTo>
                <a:lnTo>
                  <a:pt x="17" y="188"/>
                </a:lnTo>
                <a:close/>
                <a:moveTo>
                  <a:pt x="75" y="200"/>
                </a:moveTo>
                <a:cubicBezTo>
                  <a:pt x="75" y="201"/>
                  <a:pt x="75" y="202"/>
                  <a:pt x="76" y="203"/>
                </a:cubicBezTo>
                <a:cubicBezTo>
                  <a:pt x="77" y="204"/>
                  <a:pt x="78" y="205"/>
                  <a:pt x="80" y="205"/>
                </a:cubicBezTo>
                <a:cubicBezTo>
                  <a:pt x="81" y="205"/>
                  <a:pt x="82" y="204"/>
                  <a:pt x="83" y="203"/>
                </a:cubicBezTo>
                <a:cubicBezTo>
                  <a:pt x="84" y="202"/>
                  <a:pt x="85" y="201"/>
                  <a:pt x="85" y="200"/>
                </a:cubicBezTo>
                <a:cubicBezTo>
                  <a:pt x="85" y="198"/>
                  <a:pt x="84" y="197"/>
                  <a:pt x="83" y="196"/>
                </a:cubicBezTo>
                <a:cubicBezTo>
                  <a:pt x="82" y="195"/>
                  <a:pt x="81" y="195"/>
                  <a:pt x="80" y="195"/>
                </a:cubicBezTo>
                <a:cubicBezTo>
                  <a:pt x="78" y="195"/>
                  <a:pt x="77" y="195"/>
                  <a:pt x="76" y="196"/>
                </a:cubicBezTo>
                <a:cubicBezTo>
                  <a:pt x="75" y="197"/>
                  <a:pt x="75" y="198"/>
                  <a:pt x="75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7"/>
          </p:nvPr>
        </p:nvSpPr>
        <p:spPr>
          <a:xfrm>
            <a:off x="626622" y="3767327"/>
            <a:ext cx="10916338" cy="24984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3541148" y="242973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3541148" y="269272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318332" y="2412498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6318332" y="2675496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96512" y="242973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96512" y="269272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1018939" y="1828800"/>
            <a:ext cx="2128297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51"/>
          </p:nvPr>
        </p:nvSpPr>
        <p:spPr>
          <a:xfrm>
            <a:off x="3956495" y="1787865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52"/>
          </p:nvPr>
        </p:nvSpPr>
        <p:spPr>
          <a:xfrm>
            <a:off x="6733678" y="1787865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53"/>
          </p:nvPr>
        </p:nvSpPr>
        <p:spPr>
          <a:xfrm>
            <a:off x="9527559" y="1803477"/>
            <a:ext cx="2007992" cy="357737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135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98675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75038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49813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49813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5038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098675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3900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23900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098675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75038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849813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sz="quarter" idx="30"/>
          </p:nvPr>
        </p:nvSpPr>
        <p:spPr>
          <a:xfrm>
            <a:off x="6597832" y="1864265"/>
            <a:ext cx="4788625" cy="4038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656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23900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98675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75038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49813" y="1828799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49813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5038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098675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3900" y="3201987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23900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098675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75038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849813" y="4576762"/>
            <a:ext cx="1325880" cy="132588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Contact us</a:t>
            </a:r>
          </a:p>
        </p:txBody>
      </p:sp>
      <p:sp>
        <p:nvSpPr>
          <p:cNvPr id="3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7302212" y="1736448"/>
            <a:ext cx="2766393" cy="3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1400" kern="0" dirty="0">
                <a:solidFill>
                  <a:schemeClr val="accent1"/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Learn more:</a:t>
            </a:r>
          </a:p>
        </p:txBody>
      </p:sp>
      <p:sp>
        <p:nvSpPr>
          <p:cNvPr id="40" name="Freeform 11"/>
          <p:cNvSpPr>
            <a:spLocks noEditPoints="1"/>
          </p:cNvSpPr>
          <p:nvPr userDrawn="1"/>
        </p:nvSpPr>
        <p:spPr bwMode="auto">
          <a:xfrm>
            <a:off x="6770980" y="1810451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 userDrawn="1"/>
        </p:nvSpPr>
        <p:spPr>
          <a:xfrm>
            <a:off x="7302211" y="5319332"/>
            <a:ext cx="1534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+44 (0) 161 476 9140</a:t>
            </a:r>
            <a:endParaRPr lang="en-US" sz="1100" b="1" kern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ea typeface="Roboto Condensed Light" panose="02000000000000000000" pitchFamily="2" charset="0"/>
              <a:cs typeface="Helvetica" panose="020B0604020202020204" pitchFamily="34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7339356" y="5760254"/>
            <a:ext cx="1301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hello@cga.co.uk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10053349" y="5778929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www.cga.co.uk</a:t>
            </a:r>
          </a:p>
        </p:txBody>
      </p:sp>
      <p:sp>
        <p:nvSpPr>
          <p:cNvPr id="45" name="Freeform 171"/>
          <p:cNvSpPr>
            <a:spLocks noEditPoints="1"/>
          </p:cNvSpPr>
          <p:nvPr userDrawn="1"/>
        </p:nvSpPr>
        <p:spPr bwMode="auto">
          <a:xfrm>
            <a:off x="9705044" y="5791152"/>
            <a:ext cx="250131" cy="214397"/>
          </a:xfrm>
          <a:custGeom>
            <a:avLst/>
            <a:gdLst>
              <a:gd name="T0" fmla="*/ 169 w 169"/>
              <a:gd name="T1" fmla="*/ 40 h 145"/>
              <a:gd name="T2" fmla="*/ 169 w 169"/>
              <a:gd name="T3" fmla="*/ 76 h 145"/>
              <a:gd name="T4" fmla="*/ 0 w 169"/>
              <a:gd name="T5" fmla="*/ 76 h 145"/>
              <a:gd name="T6" fmla="*/ 0 w 169"/>
              <a:gd name="T7" fmla="*/ 40 h 145"/>
              <a:gd name="T8" fmla="*/ 4 w 169"/>
              <a:gd name="T9" fmla="*/ 29 h 145"/>
              <a:gd name="T10" fmla="*/ 15 w 169"/>
              <a:gd name="T11" fmla="*/ 24 h 145"/>
              <a:gd name="T12" fmla="*/ 48 w 169"/>
              <a:gd name="T13" fmla="*/ 24 h 145"/>
              <a:gd name="T14" fmla="*/ 48 w 169"/>
              <a:gd name="T15" fmla="*/ 9 h 145"/>
              <a:gd name="T16" fmla="*/ 51 w 169"/>
              <a:gd name="T17" fmla="*/ 3 h 145"/>
              <a:gd name="T18" fmla="*/ 57 w 169"/>
              <a:gd name="T19" fmla="*/ 0 h 145"/>
              <a:gd name="T20" fmla="*/ 112 w 169"/>
              <a:gd name="T21" fmla="*/ 0 h 145"/>
              <a:gd name="T22" fmla="*/ 118 w 169"/>
              <a:gd name="T23" fmla="*/ 3 h 145"/>
              <a:gd name="T24" fmla="*/ 121 w 169"/>
              <a:gd name="T25" fmla="*/ 9 h 145"/>
              <a:gd name="T26" fmla="*/ 121 w 169"/>
              <a:gd name="T27" fmla="*/ 24 h 145"/>
              <a:gd name="T28" fmla="*/ 154 w 169"/>
              <a:gd name="T29" fmla="*/ 24 h 145"/>
              <a:gd name="T30" fmla="*/ 165 w 169"/>
              <a:gd name="T31" fmla="*/ 29 h 145"/>
              <a:gd name="T32" fmla="*/ 169 w 169"/>
              <a:gd name="T33" fmla="*/ 40 h 145"/>
              <a:gd name="T34" fmla="*/ 169 w 169"/>
              <a:gd name="T35" fmla="*/ 85 h 145"/>
              <a:gd name="T36" fmla="*/ 169 w 169"/>
              <a:gd name="T37" fmla="*/ 130 h 145"/>
              <a:gd name="T38" fmla="*/ 165 w 169"/>
              <a:gd name="T39" fmla="*/ 141 h 145"/>
              <a:gd name="T40" fmla="*/ 154 w 169"/>
              <a:gd name="T41" fmla="*/ 145 h 145"/>
              <a:gd name="T42" fmla="*/ 15 w 169"/>
              <a:gd name="T43" fmla="*/ 145 h 145"/>
              <a:gd name="T44" fmla="*/ 4 w 169"/>
              <a:gd name="T45" fmla="*/ 141 h 145"/>
              <a:gd name="T46" fmla="*/ 0 w 169"/>
              <a:gd name="T47" fmla="*/ 130 h 145"/>
              <a:gd name="T48" fmla="*/ 0 w 169"/>
              <a:gd name="T49" fmla="*/ 85 h 145"/>
              <a:gd name="T50" fmla="*/ 63 w 169"/>
              <a:gd name="T51" fmla="*/ 85 h 145"/>
              <a:gd name="T52" fmla="*/ 63 w 169"/>
              <a:gd name="T53" fmla="*/ 100 h 145"/>
              <a:gd name="T54" fmla="*/ 65 w 169"/>
              <a:gd name="T55" fmla="*/ 104 h 145"/>
              <a:gd name="T56" fmla="*/ 69 w 169"/>
              <a:gd name="T57" fmla="*/ 106 h 145"/>
              <a:gd name="T58" fmla="*/ 100 w 169"/>
              <a:gd name="T59" fmla="*/ 106 h 145"/>
              <a:gd name="T60" fmla="*/ 104 w 169"/>
              <a:gd name="T61" fmla="*/ 104 h 145"/>
              <a:gd name="T62" fmla="*/ 106 w 169"/>
              <a:gd name="T63" fmla="*/ 100 h 145"/>
              <a:gd name="T64" fmla="*/ 106 w 169"/>
              <a:gd name="T65" fmla="*/ 85 h 145"/>
              <a:gd name="T66" fmla="*/ 169 w 169"/>
              <a:gd name="T67" fmla="*/ 85 h 145"/>
              <a:gd name="T68" fmla="*/ 60 w 169"/>
              <a:gd name="T69" fmla="*/ 24 h 145"/>
              <a:gd name="T70" fmla="*/ 109 w 169"/>
              <a:gd name="T71" fmla="*/ 24 h 145"/>
              <a:gd name="T72" fmla="*/ 109 w 169"/>
              <a:gd name="T73" fmla="*/ 12 h 145"/>
              <a:gd name="T74" fmla="*/ 60 w 169"/>
              <a:gd name="T75" fmla="*/ 12 h 145"/>
              <a:gd name="T76" fmla="*/ 60 w 169"/>
              <a:gd name="T77" fmla="*/ 24 h 145"/>
              <a:gd name="T78" fmla="*/ 97 w 169"/>
              <a:gd name="T79" fmla="*/ 85 h 145"/>
              <a:gd name="T80" fmla="*/ 97 w 169"/>
              <a:gd name="T81" fmla="*/ 97 h 145"/>
              <a:gd name="T82" fmla="*/ 72 w 169"/>
              <a:gd name="T83" fmla="*/ 97 h 145"/>
              <a:gd name="T84" fmla="*/ 72 w 169"/>
              <a:gd name="T85" fmla="*/ 85 h 145"/>
              <a:gd name="T86" fmla="*/ 97 w 169"/>
              <a:gd name="T87" fmla="*/ 8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9" h="145">
                <a:moveTo>
                  <a:pt x="169" y="40"/>
                </a:moveTo>
                <a:cubicBezTo>
                  <a:pt x="169" y="76"/>
                  <a:pt x="169" y="76"/>
                  <a:pt x="169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5"/>
                  <a:pt x="1" y="32"/>
                  <a:pt x="4" y="29"/>
                </a:cubicBezTo>
                <a:cubicBezTo>
                  <a:pt x="7" y="26"/>
                  <a:pt x="11" y="24"/>
                  <a:pt x="15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7"/>
                  <a:pt x="49" y="5"/>
                  <a:pt x="51" y="3"/>
                </a:cubicBezTo>
                <a:cubicBezTo>
                  <a:pt x="53" y="1"/>
                  <a:pt x="55" y="0"/>
                  <a:pt x="57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4" y="0"/>
                  <a:pt x="116" y="1"/>
                  <a:pt x="118" y="3"/>
                </a:cubicBezTo>
                <a:cubicBezTo>
                  <a:pt x="120" y="5"/>
                  <a:pt x="121" y="7"/>
                  <a:pt x="121" y="9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8" y="24"/>
                  <a:pt x="162" y="26"/>
                  <a:pt x="165" y="29"/>
                </a:cubicBezTo>
                <a:cubicBezTo>
                  <a:pt x="168" y="32"/>
                  <a:pt x="169" y="35"/>
                  <a:pt x="169" y="40"/>
                </a:cubicBezTo>
                <a:close/>
                <a:moveTo>
                  <a:pt x="169" y="85"/>
                </a:moveTo>
                <a:cubicBezTo>
                  <a:pt x="169" y="130"/>
                  <a:pt x="169" y="130"/>
                  <a:pt x="169" y="130"/>
                </a:cubicBezTo>
                <a:cubicBezTo>
                  <a:pt x="169" y="134"/>
                  <a:pt x="168" y="138"/>
                  <a:pt x="165" y="141"/>
                </a:cubicBezTo>
                <a:cubicBezTo>
                  <a:pt x="162" y="144"/>
                  <a:pt x="158" y="145"/>
                  <a:pt x="154" y="145"/>
                </a:cubicBezTo>
                <a:cubicBezTo>
                  <a:pt x="15" y="145"/>
                  <a:pt x="15" y="145"/>
                  <a:pt x="15" y="145"/>
                </a:cubicBezTo>
                <a:cubicBezTo>
                  <a:pt x="11" y="145"/>
                  <a:pt x="7" y="144"/>
                  <a:pt x="4" y="141"/>
                </a:cubicBezTo>
                <a:cubicBezTo>
                  <a:pt x="1" y="138"/>
                  <a:pt x="0" y="134"/>
                  <a:pt x="0" y="130"/>
                </a:cubicBezTo>
                <a:cubicBezTo>
                  <a:pt x="0" y="85"/>
                  <a:pt x="0" y="85"/>
                  <a:pt x="0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2"/>
                  <a:pt x="64" y="103"/>
                  <a:pt x="65" y="104"/>
                </a:cubicBezTo>
                <a:cubicBezTo>
                  <a:pt x="66" y="106"/>
                  <a:pt x="68" y="106"/>
                  <a:pt x="69" y="106"/>
                </a:cubicBezTo>
                <a:cubicBezTo>
                  <a:pt x="100" y="106"/>
                  <a:pt x="100" y="106"/>
                  <a:pt x="100" y="106"/>
                </a:cubicBezTo>
                <a:cubicBezTo>
                  <a:pt x="101" y="106"/>
                  <a:pt x="103" y="106"/>
                  <a:pt x="104" y="104"/>
                </a:cubicBezTo>
                <a:cubicBezTo>
                  <a:pt x="105" y="103"/>
                  <a:pt x="106" y="102"/>
                  <a:pt x="106" y="100"/>
                </a:cubicBezTo>
                <a:cubicBezTo>
                  <a:pt x="106" y="85"/>
                  <a:pt x="106" y="85"/>
                  <a:pt x="106" y="85"/>
                </a:cubicBezTo>
                <a:lnTo>
                  <a:pt x="169" y="85"/>
                </a:lnTo>
                <a:close/>
                <a:moveTo>
                  <a:pt x="60" y="24"/>
                </a:moveTo>
                <a:cubicBezTo>
                  <a:pt x="109" y="24"/>
                  <a:pt x="109" y="24"/>
                  <a:pt x="109" y="24"/>
                </a:cubicBezTo>
                <a:cubicBezTo>
                  <a:pt x="109" y="12"/>
                  <a:pt x="109" y="12"/>
                  <a:pt x="109" y="12"/>
                </a:cubicBezTo>
                <a:cubicBezTo>
                  <a:pt x="60" y="12"/>
                  <a:pt x="60" y="12"/>
                  <a:pt x="60" y="12"/>
                </a:cubicBezTo>
                <a:lnTo>
                  <a:pt x="60" y="24"/>
                </a:lnTo>
                <a:close/>
                <a:moveTo>
                  <a:pt x="97" y="85"/>
                </a:moveTo>
                <a:cubicBezTo>
                  <a:pt x="97" y="97"/>
                  <a:pt x="97" y="97"/>
                  <a:pt x="97" y="97"/>
                </a:cubicBezTo>
                <a:cubicBezTo>
                  <a:pt x="72" y="97"/>
                  <a:pt x="72" y="97"/>
                  <a:pt x="72" y="97"/>
                </a:cubicBezTo>
                <a:cubicBezTo>
                  <a:pt x="72" y="85"/>
                  <a:pt x="72" y="85"/>
                  <a:pt x="72" y="85"/>
                </a:cubicBezTo>
                <a:lnTo>
                  <a:pt x="97" y="85"/>
                </a:lnTo>
                <a:close/>
              </a:path>
            </a:pathLst>
          </a:custGeom>
          <a:solidFill>
            <a:srgbClr val="008F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69"/>
          <p:cNvSpPr>
            <a:spLocks noEditPoints="1"/>
          </p:cNvSpPr>
          <p:nvPr userDrawn="1"/>
        </p:nvSpPr>
        <p:spPr bwMode="auto">
          <a:xfrm>
            <a:off x="7113144" y="5756602"/>
            <a:ext cx="225294" cy="246624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rgbClr val="008F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21" y="5359614"/>
            <a:ext cx="202890" cy="202890"/>
          </a:xfrm>
          <a:prstGeom prst="rect">
            <a:avLst/>
          </a:prstGeom>
        </p:spPr>
      </p:pic>
      <p:pic>
        <p:nvPicPr>
          <p:cNvPr id="48" name="Picture 2" descr="Image result for twitter icon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05" y="5328193"/>
            <a:ext cx="326010" cy="3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 userDrawn="1"/>
        </p:nvSpPr>
        <p:spPr>
          <a:xfrm>
            <a:off x="9998847" y="5362535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b="1" kern="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@</a:t>
            </a:r>
            <a:r>
              <a:rPr lang="en-US" sz="1100" b="1" kern="0" dirty="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Roboto Condensed Light" panose="02000000000000000000" pitchFamily="2" charset="0"/>
                <a:cs typeface="Helvetica" panose="020B0604020202020204" pitchFamily="34" charset="0"/>
              </a:rPr>
              <a:t>CGA_insights</a:t>
            </a:r>
            <a:endParaRPr lang="en-US" sz="1100" b="1" kern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ea typeface="Roboto Condensed Light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631330"/>
            <a:ext cx="426722" cy="4267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7371442" y="2160696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7370255" y="2486342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378319" y="2798318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7371442" y="3154372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370255" y="3480018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7378319" y="3791994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7371442" y="4138460"/>
            <a:ext cx="3882877" cy="29378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Full Name, Title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7370255" y="4464106"/>
            <a:ext cx="3896222" cy="30257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Tel:</a:t>
            </a:r>
            <a:endParaRPr lang="en-GB" dirty="0"/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7378319" y="4776082"/>
            <a:ext cx="3898874" cy="32861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GB" sz="1200" b="1" kern="1200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Email: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496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76148"/>
            <a:ext cx="12192000" cy="25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837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194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nk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892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61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orang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94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dir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674916" y="2674090"/>
            <a:ext cx="1965083" cy="1965085"/>
          </a:xfrm>
          <a:prstGeom prst="ellipse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6908040" y="2674090"/>
            <a:ext cx="1965083" cy="1965085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5161016" y="2674090"/>
            <a:ext cx="1965083" cy="1965085"/>
          </a:xfrm>
          <a:prstGeom prst="ellipse">
            <a:avLst/>
          </a:prstGeom>
          <a:solidFill>
            <a:schemeClr val="accent3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3413994" y="2674090"/>
            <a:ext cx="1965083" cy="1965085"/>
          </a:xfrm>
          <a:prstGeom prst="ellipse">
            <a:avLst/>
          </a:prstGeom>
          <a:solidFill>
            <a:schemeClr val="tx2">
              <a:lumMod val="75000"/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66968" y="2674090"/>
            <a:ext cx="1965083" cy="1965085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31"/>
          <p:cNvSpPr>
            <a:spLocks noEditPoints="1"/>
          </p:cNvSpPr>
          <p:nvPr userDrawn="1"/>
        </p:nvSpPr>
        <p:spPr bwMode="auto">
          <a:xfrm>
            <a:off x="9347761" y="3324318"/>
            <a:ext cx="619392" cy="619392"/>
          </a:xfrm>
          <a:custGeom>
            <a:avLst/>
            <a:gdLst/>
            <a:ahLst/>
            <a:cxnLst>
              <a:cxn ang="0">
                <a:pos x="178" y="8"/>
              </a:cxn>
              <a:cxn ang="0">
                <a:pos x="162" y="28"/>
              </a:cxn>
              <a:cxn ang="0">
                <a:pos x="122" y="68"/>
              </a:cxn>
              <a:cxn ang="0">
                <a:pos x="66" y="72"/>
              </a:cxn>
              <a:cxn ang="0">
                <a:pos x="20" y="76"/>
              </a:cxn>
              <a:cxn ang="0">
                <a:pos x="2" y="96"/>
              </a:cxn>
              <a:cxn ang="0">
                <a:pos x="0" y="120"/>
              </a:cxn>
              <a:cxn ang="0">
                <a:pos x="14" y="146"/>
              </a:cxn>
              <a:cxn ang="0">
                <a:pos x="32" y="152"/>
              </a:cxn>
              <a:cxn ang="0">
                <a:pos x="48" y="168"/>
              </a:cxn>
              <a:cxn ang="0">
                <a:pos x="52" y="252"/>
              </a:cxn>
              <a:cxn ang="0">
                <a:pos x="96" y="256"/>
              </a:cxn>
              <a:cxn ang="0">
                <a:pos x="112" y="240"/>
              </a:cxn>
              <a:cxn ang="0">
                <a:pos x="108" y="222"/>
              </a:cxn>
              <a:cxn ang="0">
                <a:pos x="104" y="160"/>
              </a:cxn>
              <a:cxn ang="0">
                <a:pos x="106" y="156"/>
              </a:cxn>
              <a:cxn ang="0">
                <a:pos x="108" y="154"/>
              </a:cxn>
              <a:cxn ang="0">
                <a:pos x="108" y="154"/>
              </a:cxn>
              <a:cxn ang="0">
                <a:pos x="124" y="156"/>
              </a:cxn>
              <a:cxn ang="0">
                <a:pos x="162" y="196"/>
              </a:cxn>
              <a:cxn ang="0">
                <a:pos x="188" y="222"/>
              </a:cxn>
              <a:cxn ang="0">
                <a:pos x="212" y="222"/>
              </a:cxn>
              <a:cxn ang="0">
                <a:pos x="248" y="172"/>
              </a:cxn>
              <a:cxn ang="0">
                <a:pos x="256" y="112"/>
              </a:cxn>
              <a:cxn ang="0">
                <a:pos x="242" y="36"/>
              </a:cxn>
              <a:cxn ang="0">
                <a:pos x="206" y="0"/>
              </a:cxn>
              <a:cxn ang="0">
                <a:pos x="162" y="88"/>
              </a:cxn>
              <a:cxn ang="0">
                <a:pos x="196" y="96"/>
              </a:cxn>
              <a:cxn ang="0">
                <a:pos x="198" y="122"/>
              </a:cxn>
              <a:cxn ang="0">
                <a:pos x="162" y="136"/>
              </a:cxn>
              <a:cxn ang="0">
                <a:pos x="16" y="112"/>
              </a:cxn>
              <a:cxn ang="0">
                <a:pos x="32" y="88"/>
              </a:cxn>
              <a:cxn ang="0">
                <a:pos x="80" y="112"/>
              </a:cxn>
              <a:cxn ang="0">
                <a:pos x="32" y="136"/>
              </a:cxn>
              <a:cxn ang="0">
                <a:pos x="18" y="122"/>
              </a:cxn>
              <a:cxn ang="0">
                <a:pos x="64" y="168"/>
              </a:cxn>
              <a:cxn ang="0">
                <a:pos x="66" y="152"/>
              </a:cxn>
              <a:cxn ang="0">
                <a:pos x="88" y="160"/>
              </a:cxn>
              <a:cxn ang="0">
                <a:pos x="90" y="226"/>
              </a:cxn>
              <a:cxn ang="0">
                <a:pos x="96" y="240"/>
              </a:cxn>
              <a:cxn ang="0">
                <a:pos x="104" y="136"/>
              </a:cxn>
              <a:cxn ang="0">
                <a:pos x="88" y="112"/>
              </a:cxn>
              <a:cxn ang="0">
                <a:pos x="98" y="90"/>
              </a:cxn>
              <a:cxn ang="0">
                <a:pos x="116" y="86"/>
              </a:cxn>
              <a:cxn ang="0">
                <a:pos x="148" y="72"/>
              </a:cxn>
              <a:cxn ang="0">
                <a:pos x="144" y="132"/>
              </a:cxn>
              <a:cxn ang="0">
                <a:pos x="128" y="140"/>
              </a:cxn>
              <a:cxn ang="0">
                <a:pos x="200" y="208"/>
              </a:cxn>
              <a:cxn ang="0">
                <a:pos x="178" y="192"/>
              </a:cxn>
              <a:cxn ang="0">
                <a:pos x="184" y="152"/>
              </a:cxn>
              <a:cxn ang="0">
                <a:pos x="206" y="140"/>
              </a:cxn>
              <a:cxn ang="0">
                <a:pos x="216" y="112"/>
              </a:cxn>
              <a:cxn ang="0">
                <a:pos x="210" y="90"/>
              </a:cxn>
              <a:cxn ang="0">
                <a:pos x="190" y="72"/>
              </a:cxn>
              <a:cxn ang="0">
                <a:pos x="170" y="50"/>
              </a:cxn>
              <a:cxn ang="0">
                <a:pos x="194" y="18"/>
              </a:cxn>
              <a:cxn ang="0">
                <a:pos x="216" y="24"/>
              </a:cxn>
              <a:cxn ang="0">
                <a:pos x="236" y="74"/>
              </a:cxn>
              <a:cxn ang="0">
                <a:pos x="240" y="132"/>
              </a:cxn>
              <a:cxn ang="0">
                <a:pos x="222" y="192"/>
              </a:cxn>
            </a:cxnLst>
            <a:rect l="0" t="0" r="r" b="b"/>
            <a:pathLst>
              <a:path w="256" h="256">
                <a:moveTo>
                  <a:pt x="200" y="0"/>
                </a:moveTo>
                <a:lnTo>
                  <a:pt x="200" y="0"/>
                </a:lnTo>
                <a:lnTo>
                  <a:pt x="188" y="2"/>
                </a:lnTo>
                <a:lnTo>
                  <a:pt x="178" y="8"/>
                </a:lnTo>
                <a:lnTo>
                  <a:pt x="170" y="16"/>
                </a:lnTo>
                <a:lnTo>
                  <a:pt x="162" y="28"/>
                </a:lnTo>
                <a:lnTo>
                  <a:pt x="162" y="28"/>
                </a:lnTo>
                <a:lnTo>
                  <a:pt x="162" y="28"/>
                </a:lnTo>
                <a:lnTo>
                  <a:pt x="150" y="46"/>
                </a:lnTo>
                <a:lnTo>
                  <a:pt x="136" y="60"/>
                </a:lnTo>
                <a:lnTo>
                  <a:pt x="130" y="66"/>
                </a:lnTo>
                <a:lnTo>
                  <a:pt x="122" y="68"/>
                </a:lnTo>
                <a:lnTo>
                  <a:pt x="114" y="72"/>
                </a:lnTo>
                <a:lnTo>
                  <a:pt x="106" y="72"/>
                </a:lnTo>
                <a:lnTo>
                  <a:pt x="100" y="72"/>
                </a:lnTo>
                <a:lnTo>
                  <a:pt x="66" y="72"/>
                </a:lnTo>
                <a:lnTo>
                  <a:pt x="32" y="72"/>
                </a:lnTo>
                <a:lnTo>
                  <a:pt x="32" y="72"/>
                </a:lnTo>
                <a:lnTo>
                  <a:pt x="26" y="72"/>
                </a:lnTo>
                <a:lnTo>
                  <a:pt x="20" y="76"/>
                </a:lnTo>
                <a:lnTo>
                  <a:pt x="14" y="78"/>
                </a:lnTo>
                <a:lnTo>
                  <a:pt x="10" y="84"/>
                </a:lnTo>
                <a:lnTo>
                  <a:pt x="6" y="90"/>
                </a:lnTo>
                <a:lnTo>
                  <a:pt x="2" y="96"/>
                </a:lnTo>
                <a:lnTo>
                  <a:pt x="0" y="104"/>
                </a:lnTo>
                <a:lnTo>
                  <a:pt x="0" y="112"/>
                </a:lnTo>
                <a:lnTo>
                  <a:pt x="0" y="112"/>
                </a:lnTo>
                <a:lnTo>
                  <a:pt x="0" y="120"/>
                </a:lnTo>
                <a:lnTo>
                  <a:pt x="2" y="128"/>
                </a:lnTo>
                <a:lnTo>
                  <a:pt x="6" y="134"/>
                </a:lnTo>
                <a:lnTo>
                  <a:pt x="10" y="140"/>
                </a:lnTo>
                <a:lnTo>
                  <a:pt x="14" y="146"/>
                </a:lnTo>
                <a:lnTo>
                  <a:pt x="20" y="148"/>
                </a:lnTo>
                <a:lnTo>
                  <a:pt x="26" y="152"/>
                </a:lnTo>
                <a:lnTo>
                  <a:pt x="32" y="152"/>
                </a:lnTo>
                <a:lnTo>
                  <a:pt x="32" y="152"/>
                </a:lnTo>
                <a:lnTo>
                  <a:pt x="38" y="154"/>
                </a:lnTo>
                <a:lnTo>
                  <a:pt x="44" y="156"/>
                </a:lnTo>
                <a:lnTo>
                  <a:pt x="46" y="162"/>
                </a:lnTo>
                <a:lnTo>
                  <a:pt x="48" y="168"/>
                </a:lnTo>
                <a:lnTo>
                  <a:pt x="48" y="240"/>
                </a:lnTo>
                <a:lnTo>
                  <a:pt x="48" y="240"/>
                </a:lnTo>
                <a:lnTo>
                  <a:pt x="50" y="246"/>
                </a:lnTo>
                <a:lnTo>
                  <a:pt x="52" y="252"/>
                </a:lnTo>
                <a:lnTo>
                  <a:pt x="58" y="254"/>
                </a:lnTo>
                <a:lnTo>
                  <a:pt x="64" y="256"/>
                </a:lnTo>
                <a:lnTo>
                  <a:pt x="96" y="256"/>
                </a:lnTo>
                <a:lnTo>
                  <a:pt x="96" y="256"/>
                </a:lnTo>
                <a:lnTo>
                  <a:pt x="102" y="254"/>
                </a:lnTo>
                <a:lnTo>
                  <a:pt x="108" y="252"/>
                </a:lnTo>
                <a:lnTo>
                  <a:pt x="110" y="246"/>
                </a:lnTo>
                <a:lnTo>
                  <a:pt x="112" y="240"/>
                </a:lnTo>
                <a:lnTo>
                  <a:pt x="112" y="232"/>
                </a:lnTo>
                <a:lnTo>
                  <a:pt x="112" y="232"/>
                </a:lnTo>
                <a:lnTo>
                  <a:pt x="110" y="226"/>
                </a:lnTo>
                <a:lnTo>
                  <a:pt x="108" y="222"/>
                </a:lnTo>
                <a:lnTo>
                  <a:pt x="106" y="220"/>
                </a:lnTo>
                <a:lnTo>
                  <a:pt x="104" y="216"/>
                </a:lnTo>
                <a:lnTo>
                  <a:pt x="104" y="160"/>
                </a:lnTo>
                <a:lnTo>
                  <a:pt x="104" y="160"/>
                </a:lnTo>
                <a:lnTo>
                  <a:pt x="104" y="160"/>
                </a:lnTo>
                <a:lnTo>
                  <a:pt x="104" y="160"/>
                </a:lnTo>
                <a:lnTo>
                  <a:pt x="106" y="156"/>
                </a:lnTo>
                <a:lnTo>
                  <a:pt x="106" y="156"/>
                </a:lnTo>
                <a:lnTo>
                  <a:pt x="106" y="156"/>
                </a:lnTo>
                <a:lnTo>
                  <a:pt x="106" y="156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08" y="154"/>
                </a:lnTo>
                <a:lnTo>
                  <a:pt x="110" y="152"/>
                </a:lnTo>
                <a:lnTo>
                  <a:pt x="110" y="152"/>
                </a:lnTo>
                <a:lnTo>
                  <a:pt x="118" y="154"/>
                </a:lnTo>
                <a:lnTo>
                  <a:pt x="124" y="156"/>
                </a:lnTo>
                <a:lnTo>
                  <a:pt x="138" y="166"/>
                </a:lnTo>
                <a:lnTo>
                  <a:pt x="150" y="178"/>
                </a:lnTo>
                <a:lnTo>
                  <a:pt x="162" y="196"/>
                </a:lnTo>
                <a:lnTo>
                  <a:pt x="162" y="196"/>
                </a:lnTo>
                <a:lnTo>
                  <a:pt x="162" y="196"/>
                </a:lnTo>
                <a:lnTo>
                  <a:pt x="170" y="208"/>
                </a:lnTo>
                <a:lnTo>
                  <a:pt x="178" y="216"/>
                </a:lnTo>
                <a:lnTo>
                  <a:pt x="188" y="222"/>
                </a:lnTo>
                <a:lnTo>
                  <a:pt x="200" y="224"/>
                </a:lnTo>
                <a:lnTo>
                  <a:pt x="200" y="224"/>
                </a:lnTo>
                <a:lnTo>
                  <a:pt x="206" y="224"/>
                </a:lnTo>
                <a:lnTo>
                  <a:pt x="212" y="222"/>
                </a:lnTo>
                <a:lnTo>
                  <a:pt x="224" y="214"/>
                </a:lnTo>
                <a:lnTo>
                  <a:pt x="234" y="204"/>
                </a:lnTo>
                <a:lnTo>
                  <a:pt x="242" y="188"/>
                </a:lnTo>
                <a:lnTo>
                  <a:pt x="248" y="172"/>
                </a:lnTo>
                <a:lnTo>
                  <a:pt x="252" y="152"/>
                </a:lnTo>
                <a:lnTo>
                  <a:pt x="256" y="132"/>
                </a:lnTo>
                <a:lnTo>
                  <a:pt x="256" y="112"/>
                </a:lnTo>
                <a:lnTo>
                  <a:pt x="256" y="112"/>
                </a:lnTo>
                <a:lnTo>
                  <a:pt x="256" y="92"/>
                </a:lnTo>
                <a:lnTo>
                  <a:pt x="252" y="72"/>
                </a:lnTo>
                <a:lnTo>
                  <a:pt x="248" y="52"/>
                </a:lnTo>
                <a:lnTo>
                  <a:pt x="242" y="36"/>
                </a:lnTo>
                <a:lnTo>
                  <a:pt x="234" y="20"/>
                </a:lnTo>
                <a:lnTo>
                  <a:pt x="224" y="10"/>
                </a:lnTo>
                <a:lnTo>
                  <a:pt x="212" y="2"/>
                </a:lnTo>
                <a:lnTo>
                  <a:pt x="206" y="0"/>
                </a:lnTo>
                <a:lnTo>
                  <a:pt x="200" y="0"/>
                </a:lnTo>
                <a:close/>
                <a:moveTo>
                  <a:pt x="160" y="112"/>
                </a:moveTo>
                <a:lnTo>
                  <a:pt x="160" y="112"/>
                </a:lnTo>
                <a:lnTo>
                  <a:pt x="162" y="88"/>
                </a:lnTo>
                <a:lnTo>
                  <a:pt x="184" y="88"/>
                </a:lnTo>
                <a:lnTo>
                  <a:pt x="184" y="88"/>
                </a:lnTo>
                <a:lnTo>
                  <a:pt x="190" y="90"/>
                </a:lnTo>
                <a:lnTo>
                  <a:pt x="196" y="96"/>
                </a:lnTo>
                <a:lnTo>
                  <a:pt x="198" y="102"/>
                </a:lnTo>
                <a:lnTo>
                  <a:pt x="200" y="112"/>
                </a:lnTo>
                <a:lnTo>
                  <a:pt x="200" y="112"/>
                </a:lnTo>
                <a:lnTo>
                  <a:pt x="198" y="122"/>
                </a:lnTo>
                <a:lnTo>
                  <a:pt x="196" y="128"/>
                </a:lnTo>
                <a:lnTo>
                  <a:pt x="190" y="134"/>
                </a:lnTo>
                <a:lnTo>
                  <a:pt x="184" y="136"/>
                </a:lnTo>
                <a:lnTo>
                  <a:pt x="162" y="136"/>
                </a:lnTo>
                <a:lnTo>
                  <a:pt x="162" y="136"/>
                </a:lnTo>
                <a:lnTo>
                  <a:pt x="160" y="112"/>
                </a:lnTo>
                <a:close/>
                <a:moveTo>
                  <a:pt x="16" y="112"/>
                </a:moveTo>
                <a:lnTo>
                  <a:pt x="16" y="112"/>
                </a:lnTo>
                <a:lnTo>
                  <a:pt x="18" y="102"/>
                </a:lnTo>
                <a:lnTo>
                  <a:pt x="20" y="96"/>
                </a:lnTo>
                <a:lnTo>
                  <a:pt x="26" y="90"/>
                </a:lnTo>
                <a:lnTo>
                  <a:pt x="32" y="88"/>
                </a:lnTo>
                <a:lnTo>
                  <a:pt x="88" y="88"/>
                </a:lnTo>
                <a:lnTo>
                  <a:pt x="88" y="88"/>
                </a:lnTo>
                <a:lnTo>
                  <a:pt x="82" y="98"/>
                </a:lnTo>
                <a:lnTo>
                  <a:pt x="80" y="112"/>
                </a:lnTo>
                <a:lnTo>
                  <a:pt x="80" y="112"/>
                </a:lnTo>
                <a:lnTo>
                  <a:pt x="82" y="126"/>
                </a:lnTo>
                <a:lnTo>
                  <a:pt x="88" y="136"/>
                </a:lnTo>
                <a:lnTo>
                  <a:pt x="32" y="136"/>
                </a:lnTo>
                <a:lnTo>
                  <a:pt x="32" y="136"/>
                </a:lnTo>
                <a:lnTo>
                  <a:pt x="26" y="134"/>
                </a:lnTo>
                <a:lnTo>
                  <a:pt x="20" y="128"/>
                </a:lnTo>
                <a:lnTo>
                  <a:pt x="18" y="122"/>
                </a:lnTo>
                <a:lnTo>
                  <a:pt x="16" y="112"/>
                </a:lnTo>
                <a:close/>
                <a:moveTo>
                  <a:pt x="96" y="240"/>
                </a:moveTo>
                <a:lnTo>
                  <a:pt x="64" y="240"/>
                </a:lnTo>
                <a:lnTo>
                  <a:pt x="64" y="168"/>
                </a:lnTo>
                <a:lnTo>
                  <a:pt x="64" y="168"/>
                </a:lnTo>
                <a:lnTo>
                  <a:pt x="62" y="160"/>
                </a:lnTo>
                <a:lnTo>
                  <a:pt x="60" y="152"/>
                </a:lnTo>
                <a:lnTo>
                  <a:pt x="66" y="152"/>
                </a:lnTo>
                <a:lnTo>
                  <a:pt x="66" y="152"/>
                </a:lnTo>
                <a:lnTo>
                  <a:pt x="90" y="152"/>
                </a:lnTo>
                <a:lnTo>
                  <a:pt x="90" y="152"/>
                </a:lnTo>
                <a:lnTo>
                  <a:pt x="88" y="160"/>
                </a:lnTo>
                <a:lnTo>
                  <a:pt x="88" y="216"/>
                </a:lnTo>
                <a:lnTo>
                  <a:pt x="88" y="216"/>
                </a:lnTo>
                <a:lnTo>
                  <a:pt x="88" y="222"/>
                </a:lnTo>
                <a:lnTo>
                  <a:pt x="90" y="226"/>
                </a:lnTo>
                <a:lnTo>
                  <a:pt x="94" y="232"/>
                </a:lnTo>
                <a:lnTo>
                  <a:pt x="94" y="232"/>
                </a:lnTo>
                <a:lnTo>
                  <a:pt x="96" y="234"/>
                </a:lnTo>
                <a:lnTo>
                  <a:pt x="96" y="240"/>
                </a:lnTo>
                <a:close/>
                <a:moveTo>
                  <a:pt x="106" y="136"/>
                </a:moveTo>
                <a:lnTo>
                  <a:pt x="104" y="136"/>
                </a:lnTo>
                <a:lnTo>
                  <a:pt x="104" y="136"/>
                </a:lnTo>
                <a:lnTo>
                  <a:pt x="104" y="136"/>
                </a:lnTo>
                <a:lnTo>
                  <a:pt x="98" y="134"/>
                </a:lnTo>
                <a:lnTo>
                  <a:pt x="92" y="128"/>
                </a:lnTo>
                <a:lnTo>
                  <a:pt x="90" y="122"/>
                </a:lnTo>
                <a:lnTo>
                  <a:pt x="88" y="112"/>
                </a:lnTo>
                <a:lnTo>
                  <a:pt x="88" y="112"/>
                </a:lnTo>
                <a:lnTo>
                  <a:pt x="90" y="102"/>
                </a:lnTo>
                <a:lnTo>
                  <a:pt x="92" y="96"/>
                </a:lnTo>
                <a:lnTo>
                  <a:pt x="98" y="90"/>
                </a:lnTo>
                <a:lnTo>
                  <a:pt x="104" y="88"/>
                </a:lnTo>
                <a:lnTo>
                  <a:pt x="106" y="88"/>
                </a:lnTo>
                <a:lnTo>
                  <a:pt x="106" y="88"/>
                </a:lnTo>
                <a:lnTo>
                  <a:pt x="116" y="86"/>
                </a:lnTo>
                <a:lnTo>
                  <a:pt x="128" y="84"/>
                </a:lnTo>
                <a:lnTo>
                  <a:pt x="138" y="78"/>
                </a:lnTo>
                <a:lnTo>
                  <a:pt x="148" y="72"/>
                </a:lnTo>
                <a:lnTo>
                  <a:pt x="148" y="72"/>
                </a:lnTo>
                <a:lnTo>
                  <a:pt x="144" y="92"/>
                </a:lnTo>
                <a:lnTo>
                  <a:pt x="144" y="112"/>
                </a:lnTo>
                <a:lnTo>
                  <a:pt x="144" y="112"/>
                </a:lnTo>
                <a:lnTo>
                  <a:pt x="144" y="132"/>
                </a:lnTo>
                <a:lnTo>
                  <a:pt x="148" y="152"/>
                </a:lnTo>
                <a:lnTo>
                  <a:pt x="148" y="152"/>
                </a:lnTo>
                <a:lnTo>
                  <a:pt x="138" y="146"/>
                </a:lnTo>
                <a:lnTo>
                  <a:pt x="128" y="140"/>
                </a:lnTo>
                <a:lnTo>
                  <a:pt x="116" y="138"/>
                </a:lnTo>
                <a:lnTo>
                  <a:pt x="106" y="136"/>
                </a:lnTo>
                <a:close/>
                <a:moveTo>
                  <a:pt x="200" y="208"/>
                </a:moveTo>
                <a:lnTo>
                  <a:pt x="200" y="208"/>
                </a:lnTo>
                <a:lnTo>
                  <a:pt x="194" y="206"/>
                </a:lnTo>
                <a:lnTo>
                  <a:pt x="188" y="204"/>
                </a:lnTo>
                <a:lnTo>
                  <a:pt x="184" y="198"/>
                </a:lnTo>
                <a:lnTo>
                  <a:pt x="178" y="192"/>
                </a:lnTo>
                <a:lnTo>
                  <a:pt x="170" y="174"/>
                </a:lnTo>
                <a:lnTo>
                  <a:pt x="164" y="152"/>
                </a:lnTo>
                <a:lnTo>
                  <a:pt x="184" y="152"/>
                </a:lnTo>
                <a:lnTo>
                  <a:pt x="184" y="152"/>
                </a:lnTo>
                <a:lnTo>
                  <a:pt x="190" y="152"/>
                </a:lnTo>
                <a:lnTo>
                  <a:pt x="196" y="148"/>
                </a:lnTo>
                <a:lnTo>
                  <a:pt x="202" y="146"/>
                </a:lnTo>
                <a:lnTo>
                  <a:pt x="206" y="140"/>
                </a:lnTo>
                <a:lnTo>
                  <a:pt x="210" y="134"/>
                </a:lnTo>
                <a:lnTo>
                  <a:pt x="214" y="128"/>
                </a:lnTo>
                <a:lnTo>
                  <a:pt x="216" y="120"/>
                </a:lnTo>
                <a:lnTo>
                  <a:pt x="216" y="112"/>
                </a:lnTo>
                <a:lnTo>
                  <a:pt x="216" y="112"/>
                </a:lnTo>
                <a:lnTo>
                  <a:pt x="216" y="104"/>
                </a:lnTo>
                <a:lnTo>
                  <a:pt x="214" y="96"/>
                </a:lnTo>
                <a:lnTo>
                  <a:pt x="210" y="90"/>
                </a:lnTo>
                <a:lnTo>
                  <a:pt x="206" y="84"/>
                </a:lnTo>
                <a:lnTo>
                  <a:pt x="202" y="78"/>
                </a:lnTo>
                <a:lnTo>
                  <a:pt x="196" y="76"/>
                </a:lnTo>
                <a:lnTo>
                  <a:pt x="190" y="72"/>
                </a:lnTo>
                <a:lnTo>
                  <a:pt x="184" y="72"/>
                </a:lnTo>
                <a:lnTo>
                  <a:pt x="164" y="72"/>
                </a:lnTo>
                <a:lnTo>
                  <a:pt x="164" y="72"/>
                </a:lnTo>
                <a:lnTo>
                  <a:pt x="170" y="50"/>
                </a:lnTo>
                <a:lnTo>
                  <a:pt x="178" y="32"/>
                </a:lnTo>
                <a:lnTo>
                  <a:pt x="184" y="26"/>
                </a:lnTo>
                <a:lnTo>
                  <a:pt x="188" y="20"/>
                </a:lnTo>
                <a:lnTo>
                  <a:pt x="194" y="18"/>
                </a:lnTo>
                <a:lnTo>
                  <a:pt x="200" y="16"/>
                </a:lnTo>
                <a:lnTo>
                  <a:pt x="200" y="16"/>
                </a:lnTo>
                <a:lnTo>
                  <a:pt x="208" y="18"/>
                </a:lnTo>
                <a:lnTo>
                  <a:pt x="216" y="24"/>
                </a:lnTo>
                <a:lnTo>
                  <a:pt x="222" y="32"/>
                </a:lnTo>
                <a:lnTo>
                  <a:pt x="228" y="44"/>
                </a:lnTo>
                <a:lnTo>
                  <a:pt x="234" y="58"/>
                </a:lnTo>
                <a:lnTo>
                  <a:pt x="236" y="74"/>
                </a:lnTo>
                <a:lnTo>
                  <a:pt x="240" y="92"/>
                </a:lnTo>
                <a:lnTo>
                  <a:pt x="240" y="112"/>
                </a:lnTo>
                <a:lnTo>
                  <a:pt x="240" y="112"/>
                </a:lnTo>
                <a:lnTo>
                  <a:pt x="240" y="132"/>
                </a:lnTo>
                <a:lnTo>
                  <a:pt x="236" y="150"/>
                </a:lnTo>
                <a:lnTo>
                  <a:pt x="234" y="166"/>
                </a:lnTo>
                <a:lnTo>
                  <a:pt x="228" y="180"/>
                </a:lnTo>
                <a:lnTo>
                  <a:pt x="222" y="192"/>
                </a:lnTo>
                <a:lnTo>
                  <a:pt x="216" y="200"/>
                </a:lnTo>
                <a:lnTo>
                  <a:pt x="208" y="206"/>
                </a:lnTo>
                <a:lnTo>
                  <a:pt x="200" y="20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604324" y="3324318"/>
            <a:ext cx="619392" cy="619392"/>
            <a:chOff x="3962400" y="1149350"/>
            <a:chExt cx="406400" cy="406400"/>
          </a:xfrm>
          <a:solidFill>
            <a:schemeClr val="bg1"/>
          </a:solidFill>
        </p:grpSpPr>
        <p:sp>
          <p:nvSpPr>
            <p:cNvPr id="20" name="Freeform 240"/>
            <p:cNvSpPr>
              <a:spLocks noEditPoints="1"/>
            </p:cNvSpPr>
            <p:nvPr/>
          </p:nvSpPr>
          <p:spPr bwMode="auto">
            <a:xfrm>
              <a:off x="3962400" y="1149350"/>
              <a:ext cx="406400" cy="406400"/>
            </a:xfrm>
            <a:custGeom>
              <a:avLst/>
              <a:gdLst/>
              <a:ahLst/>
              <a:cxnLst>
                <a:cxn ang="0">
                  <a:pos x="208" y="82"/>
                </a:cxn>
                <a:cxn ang="0">
                  <a:pos x="168" y="54"/>
                </a:cxn>
                <a:cxn ang="0">
                  <a:pos x="160" y="24"/>
                </a:cxn>
                <a:cxn ang="0">
                  <a:pos x="136" y="2"/>
                </a:cxn>
                <a:cxn ang="0">
                  <a:pos x="112" y="6"/>
                </a:cxn>
                <a:cxn ang="0">
                  <a:pos x="102" y="38"/>
                </a:cxn>
                <a:cxn ang="0">
                  <a:pos x="82" y="76"/>
                </a:cxn>
                <a:cxn ang="0">
                  <a:pos x="64" y="86"/>
                </a:cxn>
                <a:cxn ang="0">
                  <a:pos x="24" y="80"/>
                </a:cxn>
                <a:cxn ang="0">
                  <a:pos x="2" y="94"/>
                </a:cxn>
                <a:cxn ang="0">
                  <a:pos x="2" y="242"/>
                </a:cxn>
                <a:cxn ang="0">
                  <a:pos x="48" y="256"/>
                </a:cxn>
                <a:cxn ang="0">
                  <a:pos x="66" y="248"/>
                </a:cxn>
                <a:cxn ang="0">
                  <a:pos x="70" y="242"/>
                </a:cxn>
                <a:cxn ang="0">
                  <a:pos x="72" y="242"/>
                </a:cxn>
                <a:cxn ang="0">
                  <a:pos x="136" y="256"/>
                </a:cxn>
                <a:cxn ang="0">
                  <a:pos x="206" y="256"/>
                </a:cxn>
                <a:cxn ang="0">
                  <a:pos x="224" y="240"/>
                </a:cxn>
                <a:cxn ang="0">
                  <a:pos x="228" y="218"/>
                </a:cxn>
                <a:cxn ang="0">
                  <a:pos x="242" y="198"/>
                </a:cxn>
                <a:cxn ang="0">
                  <a:pos x="242" y="176"/>
                </a:cxn>
                <a:cxn ang="0">
                  <a:pos x="252" y="144"/>
                </a:cxn>
                <a:cxn ang="0">
                  <a:pos x="256" y="116"/>
                </a:cxn>
                <a:cxn ang="0">
                  <a:pos x="256" y="112"/>
                </a:cxn>
                <a:cxn ang="0">
                  <a:pos x="234" y="84"/>
                </a:cxn>
                <a:cxn ang="0">
                  <a:pos x="54" y="238"/>
                </a:cxn>
                <a:cxn ang="0">
                  <a:pos x="24" y="240"/>
                </a:cxn>
                <a:cxn ang="0">
                  <a:pos x="16" y="232"/>
                </a:cxn>
                <a:cxn ang="0">
                  <a:pos x="18" y="98"/>
                </a:cxn>
                <a:cxn ang="0">
                  <a:pos x="48" y="96"/>
                </a:cxn>
                <a:cxn ang="0">
                  <a:pos x="56" y="104"/>
                </a:cxn>
                <a:cxn ang="0">
                  <a:pos x="240" y="120"/>
                </a:cxn>
                <a:cxn ang="0">
                  <a:pos x="208" y="128"/>
                </a:cxn>
                <a:cxn ang="0">
                  <a:pos x="204" y="132"/>
                </a:cxn>
                <a:cxn ang="0">
                  <a:pos x="224" y="136"/>
                </a:cxn>
                <a:cxn ang="0">
                  <a:pos x="236" y="150"/>
                </a:cxn>
                <a:cxn ang="0">
                  <a:pos x="228" y="166"/>
                </a:cxn>
                <a:cxn ang="0">
                  <a:pos x="198" y="170"/>
                </a:cxn>
                <a:cxn ang="0">
                  <a:pos x="200" y="176"/>
                </a:cxn>
                <a:cxn ang="0">
                  <a:pos x="226" y="182"/>
                </a:cxn>
                <a:cxn ang="0">
                  <a:pos x="224" y="198"/>
                </a:cxn>
                <a:cxn ang="0">
                  <a:pos x="192" y="208"/>
                </a:cxn>
                <a:cxn ang="0">
                  <a:pos x="188" y="212"/>
                </a:cxn>
                <a:cxn ang="0">
                  <a:pos x="204" y="216"/>
                </a:cxn>
                <a:cxn ang="0">
                  <a:pos x="212" y="228"/>
                </a:cxn>
                <a:cxn ang="0">
                  <a:pos x="206" y="238"/>
                </a:cxn>
                <a:cxn ang="0">
                  <a:pos x="136" y="240"/>
                </a:cxn>
                <a:cxn ang="0">
                  <a:pos x="70" y="226"/>
                </a:cxn>
                <a:cxn ang="0">
                  <a:pos x="64" y="218"/>
                </a:cxn>
                <a:cxn ang="0">
                  <a:pos x="70" y="100"/>
                </a:cxn>
                <a:cxn ang="0">
                  <a:pos x="84" y="94"/>
                </a:cxn>
                <a:cxn ang="0">
                  <a:pos x="114" y="56"/>
                </a:cxn>
                <a:cxn ang="0">
                  <a:pos x="120" y="24"/>
                </a:cxn>
                <a:cxn ang="0">
                  <a:pos x="128" y="16"/>
                </a:cxn>
                <a:cxn ang="0">
                  <a:pos x="148" y="40"/>
                </a:cxn>
                <a:cxn ang="0">
                  <a:pos x="150" y="74"/>
                </a:cxn>
                <a:cxn ang="0">
                  <a:pos x="226" y="98"/>
                </a:cxn>
                <a:cxn ang="0">
                  <a:pos x="238" y="106"/>
                </a:cxn>
              </a:cxnLst>
              <a:rect l="0" t="0" r="r" b="b"/>
              <a:pathLst>
                <a:path w="256" h="256">
                  <a:moveTo>
                    <a:pt x="234" y="84"/>
                  </a:moveTo>
                  <a:lnTo>
                    <a:pt x="234" y="84"/>
                  </a:lnTo>
                  <a:lnTo>
                    <a:pt x="224" y="82"/>
                  </a:lnTo>
                  <a:lnTo>
                    <a:pt x="208" y="82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8" y="68"/>
                  </a:lnTo>
                  <a:lnTo>
                    <a:pt x="168" y="54"/>
                  </a:lnTo>
                  <a:lnTo>
                    <a:pt x="168" y="54"/>
                  </a:lnTo>
                  <a:lnTo>
                    <a:pt x="166" y="44"/>
                  </a:lnTo>
                  <a:lnTo>
                    <a:pt x="164" y="34"/>
                  </a:lnTo>
                  <a:lnTo>
                    <a:pt x="160" y="24"/>
                  </a:lnTo>
                  <a:lnTo>
                    <a:pt x="154" y="16"/>
                  </a:lnTo>
                  <a:lnTo>
                    <a:pt x="148" y="10"/>
                  </a:lnTo>
                  <a:lnTo>
                    <a:pt x="142" y="4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8" y="2"/>
                  </a:lnTo>
                  <a:lnTo>
                    <a:pt x="112" y="6"/>
                  </a:lnTo>
                  <a:lnTo>
                    <a:pt x="106" y="1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2" y="38"/>
                  </a:lnTo>
                  <a:lnTo>
                    <a:pt x="98" y="54"/>
                  </a:lnTo>
                  <a:lnTo>
                    <a:pt x="94" y="62"/>
                  </a:lnTo>
                  <a:lnTo>
                    <a:pt x="88" y="70"/>
                  </a:lnTo>
                  <a:lnTo>
                    <a:pt x="82" y="76"/>
                  </a:lnTo>
                  <a:lnTo>
                    <a:pt x="72" y="82"/>
                  </a:lnTo>
                  <a:lnTo>
                    <a:pt x="72" y="82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56" y="82"/>
                  </a:lnTo>
                  <a:lnTo>
                    <a:pt x="4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14" y="82"/>
                  </a:lnTo>
                  <a:lnTo>
                    <a:pt x="8" y="88"/>
                  </a:lnTo>
                  <a:lnTo>
                    <a:pt x="2" y="94"/>
                  </a:lnTo>
                  <a:lnTo>
                    <a:pt x="0" y="104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2" y="242"/>
                  </a:lnTo>
                  <a:lnTo>
                    <a:pt x="8" y="248"/>
                  </a:lnTo>
                  <a:lnTo>
                    <a:pt x="14" y="254"/>
                  </a:lnTo>
                  <a:lnTo>
                    <a:pt x="24" y="256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54" y="254"/>
                  </a:lnTo>
                  <a:lnTo>
                    <a:pt x="60" y="252"/>
                  </a:lnTo>
                  <a:lnTo>
                    <a:pt x="66" y="248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104" y="250"/>
                  </a:lnTo>
                  <a:lnTo>
                    <a:pt x="104" y="250"/>
                  </a:lnTo>
                  <a:lnTo>
                    <a:pt x="122" y="254"/>
                  </a:lnTo>
                  <a:lnTo>
                    <a:pt x="136" y="256"/>
                  </a:lnTo>
                  <a:lnTo>
                    <a:pt x="152" y="256"/>
                  </a:lnTo>
                  <a:lnTo>
                    <a:pt x="196" y="256"/>
                  </a:lnTo>
                  <a:lnTo>
                    <a:pt x="196" y="256"/>
                  </a:lnTo>
                  <a:lnTo>
                    <a:pt x="206" y="256"/>
                  </a:lnTo>
                  <a:lnTo>
                    <a:pt x="214" y="252"/>
                  </a:lnTo>
                  <a:lnTo>
                    <a:pt x="220" y="248"/>
                  </a:lnTo>
                  <a:lnTo>
                    <a:pt x="224" y="240"/>
                  </a:lnTo>
                  <a:lnTo>
                    <a:pt x="224" y="240"/>
                  </a:lnTo>
                  <a:lnTo>
                    <a:pt x="228" y="232"/>
                  </a:lnTo>
                  <a:lnTo>
                    <a:pt x="228" y="232"/>
                  </a:lnTo>
                  <a:lnTo>
                    <a:pt x="230" y="226"/>
                  </a:lnTo>
                  <a:lnTo>
                    <a:pt x="228" y="218"/>
                  </a:lnTo>
                  <a:lnTo>
                    <a:pt x="228" y="218"/>
                  </a:lnTo>
                  <a:lnTo>
                    <a:pt x="234" y="212"/>
                  </a:lnTo>
                  <a:lnTo>
                    <a:pt x="238" y="208"/>
                  </a:lnTo>
                  <a:lnTo>
                    <a:pt x="242" y="198"/>
                  </a:lnTo>
                  <a:lnTo>
                    <a:pt x="242" y="198"/>
                  </a:lnTo>
                  <a:lnTo>
                    <a:pt x="244" y="184"/>
                  </a:lnTo>
                  <a:lnTo>
                    <a:pt x="242" y="176"/>
                  </a:lnTo>
                  <a:lnTo>
                    <a:pt x="242" y="176"/>
                  </a:lnTo>
                  <a:lnTo>
                    <a:pt x="248" y="166"/>
                  </a:lnTo>
                  <a:lnTo>
                    <a:pt x="252" y="154"/>
                  </a:lnTo>
                  <a:lnTo>
                    <a:pt x="252" y="154"/>
                  </a:lnTo>
                  <a:lnTo>
                    <a:pt x="252" y="144"/>
                  </a:lnTo>
                  <a:lnTo>
                    <a:pt x="248" y="134"/>
                  </a:lnTo>
                  <a:lnTo>
                    <a:pt x="248" y="134"/>
                  </a:lnTo>
                  <a:lnTo>
                    <a:pt x="254" y="12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2"/>
                  </a:lnTo>
                  <a:lnTo>
                    <a:pt x="256" y="112"/>
                  </a:lnTo>
                  <a:lnTo>
                    <a:pt x="254" y="104"/>
                  </a:lnTo>
                  <a:lnTo>
                    <a:pt x="250" y="96"/>
                  </a:lnTo>
                  <a:lnTo>
                    <a:pt x="244" y="88"/>
                  </a:lnTo>
                  <a:lnTo>
                    <a:pt x="234" y="84"/>
                  </a:lnTo>
                  <a:close/>
                  <a:moveTo>
                    <a:pt x="56" y="232"/>
                  </a:moveTo>
                  <a:lnTo>
                    <a:pt x="56" y="232"/>
                  </a:lnTo>
                  <a:lnTo>
                    <a:pt x="56" y="236"/>
                  </a:lnTo>
                  <a:lnTo>
                    <a:pt x="54" y="238"/>
                  </a:lnTo>
                  <a:lnTo>
                    <a:pt x="52" y="240"/>
                  </a:lnTo>
                  <a:lnTo>
                    <a:pt x="48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0" y="240"/>
                  </a:lnTo>
                  <a:lnTo>
                    <a:pt x="18" y="238"/>
                  </a:lnTo>
                  <a:lnTo>
                    <a:pt x="16" y="236"/>
                  </a:lnTo>
                  <a:lnTo>
                    <a:pt x="16" y="23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8" y="98"/>
                  </a:lnTo>
                  <a:lnTo>
                    <a:pt x="20" y="96"/>
                  </a:lnTo>
                  <a:lnTo>
                    <a:pt x="24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4" y="98"/>
                  </a:lnTo>
                  <a:lnTo>
                    <a:pt x="56" y="100"/>
                  </a:lnTo>
                  <a:lnTo>
                    <a:pt x="56" y="104"/>
                  </a:lnTo>
                  <a:lnTo>
                    <a:pt x="56" y="232"/>
                  </a:lnTo>
                  <a:close/>
                  <a:moveTo>
                    <a:pt x="240" y="116"/>
                  </a:moveTo>
                  <a:lnTo>
                    <a:pt x="240" y="116"/>
                  </a:lnTo>
                  <a:lnTo>
                    <a:pt x="240" y="120"/>
                  </a:lnTo>
                  <a:lnTo>
                    <a:pt x="238" y="124"/>
                  </a:lnTo>
                  <a:lnTo>
                    <a:pt x="232" y="126"/>
                  </a:lnTo>
                  <a:lnTo>
                    <a:pt x="224" y="128"/>
                  </a:lnTo>
                  <a:lnTo>
                    <a:pt x="208" y="128"/>
                  </a:lnTo>
                  <a:lnTo>
                    <a:pt x="208" y="128"/>
                  </a:lnTo>
                  <a:lnTo>
                    <a:pt x="206" y="130"/>
                  </a:lnTo>
                  <a:lnTo>
                    <a:pt x="204" y="132"/>
                  </a:lnTo>
                  <a:lnTo>
                    <a:pt x="204" y="132"/>
                  </a:lnTo>
                  <a:lnTo>
                    <a:pt x="206" y="134"/>
                  </a:lnTo>
                  <a:lnTo>
                    <a:pt x="208" y="136"/>
                  </a:lnTo>
                  <a:lnTo>
                    <a:pt x="224" y="136"/>
                  </a:lnTo>
                  <a:lnTo>
                    <a:pt x="224" y="136"/>
                  </a:lnTo>
                  <a:lnTo>
                    <a:pt x="230" y="138"/>
                  </a:lnTo>
                  <a:lnTo>
                    <a:pt x="234" y="142"/>
                  </a:lnTo>
                  <a:lnTo>
                    <a:pt x="236" y="146"/>
                  </a:lnTo>
                  <a:lnTo>
                    <a:pt x="236" y="150"/>
                  </a:lnTo>
                  <a:lnTo>
                    <a:pt x="236" y="150"/>
                  </a:lnTo>
                  <a:lnTo>
                    <a:pt x="236" y="156"/>
                  </a:lnTo>
                  <a:lnTo>
                    <a:pt x="232" y="162"/>
                  </a:lnTo>
                  <a:lnTo>
                    <a:pt x="228" y="166"/>
                  </a:lnTo>
                  <a:lnTo>
                    <a:pt x="220" y="168"/>
                  </a:lnTo>
                  <a:lnTo>
                    <a:pt x="200" y="168"/>
                  </a:lnTo>
                  <a:lnTo>
                    <a:pt x="200" y="168"/>
                  </a:lnTo>
                  <a:lnTo>
                    <a:pt x="198" y="170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198" y="174"/>
                  </a:lnTo>
                  <a:lnTo>
                    <a:pt x="200" y="176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8"/>
                  </a:lnTo>
                  <a:lnTo>
                    <a:pt x="226" y="182"/>
                  </a:lnTo>
                  <a:lnTo>
                    <a:pt x="228" y="188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4" y="198"/>
                  </a:lnTo>
                  <a:lnTo>
                    <a:pt x="220" y="204"/>
                  </a:lnTo>
                  <a:lnTo>
                    <a:pt x="216" y="206"/>
                  </a:lnTo>
                  <a:lnTo>
                    <a:pt x="206" y="208"/>
                  </a:lnTo>
                  <a:lnTo>
                    <a:pt x="192" y="208"/>
                  </a:lnTo>
                  <a:lnTo>
                    <a:pt x="192" y="208"/>
                  </a:lnTo>
                  <a:lnTo>
                    <a:pt x="190" y="210"/>
                  </a:lnTo>
                  <a:lnTo>
                    <a:pt x="188" y="212"/>
                  </a:lnTo>
                  <a:lnTo>
                    <a:pt x="188" y="212"/>
                  </a:lnTo>
                  <a:lnTo>
                    <a:pt x="190" y="214"/>
                  </a:lnTo>
                  <a:lnTo>
                    <a:pt x="192" y="216"/>
                  </a:lnTo>
                  <a:lnTo>
                    <a:pt x="204" y="216"/>
                  </a:lnTo>
                  <a:lnTo>
                    <a:pt x="204" y="216"/>
                  </a:lnTo>
                  <a:lnTo>
                    <a:pt x="210" y="218"/>
                  </a:lnTo>
                  <a:lnTo>
                    <a:pt x="212" y="220"/>
                  </a:lnTo>
                  <a:lnTo>
                    <a:pt x="214" y="224"/>
                  </a:lnTo>
                  <a:lnTo>
                    <a:pt x="212" y="228"/>
                  </a:lnTo>
                  <a:lnTo>
                    <a:pt x="212" y="228"/>
                  </a:lnTo>
                  <a:lnTo>
                    <a:pt x="210" y="234"/>
                  </a:lnTo>
                  <a:lnTo>
                    <a:pt x="210" y="234"/>
                  </a:lnTo>
                  <a:lnTo>
                    <a:pt x="206" y="238"/>
                  </a:lnTo>
                  <a:lnTo>
                    <a:pt x="196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36" y="240"/>
                  </a:lnTo>
                  <a:lnTo>
                    <a:pt x="122" y="238"/>
                  </a:lnTo>
                  <a:lnTo>
                    <a:pt x="108" y="234"/>
                  </a:lnTo>
                  <a:lnTo>
                    <a:pt x="108" y="234"/>
                  </a:lnTo>
                  <a:lnTo>
                    <a:pt x="70" y="226"/>
                  </a:lnTo>
                  <a:lnTo>
                    <a:pt x="70" y="226"/>
                  </a:lnTo>
                  <a:lnTo>
                    <a:pt x="68" y="224"/>
                  </a:lnTo>
                  <a:lnTo>
                    <a:pt x="66" y="222"/>
                  </a:lnTo>
                  <a:lnTo>
                    <a:pt x="64" y="21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6" y="104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84" y="94"/>
                  </a:lnTo>
                  <a:lnTo>
                    <a:pt x="94" y="86"/>
                  </a:lnTo>
                  <a:lnTo>
                    <a:pt x="104" y="76"/>
                  </a:lnTo>
                  <a:lnTo>
                    <a:pt x="110" y="66"/>
                  </a:lnTo>
                  <a:lnTo>
                    <a:pt x="114" y="56"/>
                  </a:lnTo>
                  <a:lnTo>
                    <a:pt x="118" y="46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2" y="18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8"/>
                  </a:lnTo>
                  <a:lnTo>
                    <a:pt x="142" y="28"/>
                  </a:lnTo>
                  <a:lnTo>
                    <a:pt x="148" y="40"/>
                  </a:lnTo>
                  <a:lnTo>
                    <a:pt x="150" y="46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0" y="74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214" y="96"/>
                  </a:lnTo>
                  <a:lnTo>
                    <a:pt x="226" y="98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36" y="102"/>
                  </a:lnTo>
                  <a:lnTo>
                    <a:pt x="238" y="106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0" y="1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" name="Freeform 244"/>
            <p:cNvSpPr>
              <a:spLocks noEditPoints="1"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4" y="10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6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  <a:close/>
                  <a:moveTo>
                    <a:pt x="12" y="16"/>
                  </a:moveTo>
                  <a:lnTo>
                    <a:pt x="12" y="16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" name="Freeform 245"/>
            <p:cNvSpPr>
              <a:spLocks/>
            </p:cNvSpPr>
            <p:nvPr/>
          </p:nvSpPr>
          <p:spPr bwMode="auto">
            <a:xfrm>
              <a:off x="4000500" y="1479550"/>
              <a:ext cx="38100" cy="381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20" y="20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6" y="0"/>
                </a:cxn>
                <a:cxn ang="0">
                  <a:pos x="12" y="0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" name="Freeform 246"/>
            <p:cNvSpPr>
              <a:spLocks/>
            </p:cNvSpPr>
            <p:nvPr/>
          </p:nvSpPr>
          <p:spPr bwMode="auto">
            <a:xfrm>
              <a:off x="4013200" y="1492250"/>
              <a:ext cx="12700" cy="127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2436592" y="3324316"/>
            <a:ext cx="425834" cy="619395"/>
            <a:chOff x="4838700" y="2774950"/>
            <a:chExt cx="279400" cy="406400"/>
          </a:xfrm>
          <a:solidFill>
            <a:schemeClr val="bg1"/>
          </a:solidFill>
        </p:grpSpPr>
        <p:sp>
          <p:nvSpPr>
            <p:cNvPr id="2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5814011" y="3324318"/>
            <a:ext cx="619392" cy="619392"/>
            <a:chOff x="5588000" y="1962150"/>
            <a:chExt cx="406400" cy="406400"/>
          </a:xfrm>
          <a:solidFill>
            <a:schemeClr val="bg1"/>
          </a:solidFill>
        </p:grpSpPr>
        <p:sp>
          <p:nvSpPr>
            <p:cNvPr id="30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1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2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33" name="Freeform 52"/>
          <p:cNvSpPr>
            <a:spLocks noEditPoints="1"/>
          </p:cNvSpPr>
          <p:nvPr userDrawn="1"/>
        </p:nvSpPr>
        <p:spPr bwMode="auto">
          <a:xfrm>
            <a:off x="4086837" y="3324318"/>
            <a:ext cx="619392" cy="619392"/>
          </a:xfrm>
          <a:custGeom>
            <a:avLst/>
            <a:gdLst/>
            <a:ahLst/>
            <a:cxnLst>
              <a:cxn ang="0">
                <a:pos x="224" y="12"/>
              </a:cxn>
              <a:cxn ang="0">
                <a:pos x="188" y="0"/>
              </a:cxn>
              <a:cxn ang="0">
                <a:pos x="168" y="4"/>
              </a:cxn>
              <a:cxn ang="0">
                <a:pos x="112" y="54"/>
              </a:cxn>
              <a:cxn ang="0">
                <a:pos x="110" y="54"/>
              </a:cxn>
              <a:cxn ang="0">
                <a:pos x="28" y="138"/>
              </a:cxn>
              <a:cxn ang="0">
                <a:pos x="20" y="152"/>
              </a:cxn>
              <a:cxn ang="0">
                <a:pos x="0" y="228"/>
              </a:cxn>
              <a:cxn ang="0">
                <a:pos x="8" y="248"/>
              </a:cxn>
              <a:cxn ang="0">
                <a:pos x="28" y="256"/>
              </a:cxn>
              <a:cxn ang="0">
                <a:pos x="106" y="236"/>
              </a:cxn>
              <a:cxn ang="0">
                <a:pos x="240" y="106"/>
              </a:cxn>
              <a:cxn ang="0">
                <a:pos x="252" y="86"/>
              </a:cxn>
              <a:cxn ang="0">
                <a:pos x="254" y="52"/>
              </a:cxn>
              <a:cxn ang="0">
                <a:pos x="236" y="20"/>
              </a:cxn>
              <a:cxn ang="0">
                <a:pos x="126" y="180"/>
              </a:cxn>
              <a:cxn ang="0">
                <a:pos x="198" y="94"/>
              </a:cxn>
              <a:cxn ang="0">
                <a:pos x="196" y="126"/>
              </a:cxn>
              <a:cxn ang="0">
                <a:pos x="190" y="134"/>
              </a:cxn>
              <a:cxn ang="0">
                <a:pos x="128" y="196"/>
              </a:cxn>
              <a:cxn ang="0">
                <a:pos x="118" y="162"/>
              </a:cxn>
              <a:cxn ang="0">
                <a:pos x="100" y="142"/>
              </a:cxn>
              <a:cxn ang="0">
                <a:pos x="168" y="60"/>
              </a:cxn>
              <a:cxn ang="0">
                <a:pos x="184" y="72"/>
              </a:cxn>
              <a:cxn ang="0">
                <a:pos x="118" y="162"/>
              </a:cxn>
              <a:cxn ang="0">
                <a:pos x="72" y="130"/>
              </a:cxn>
              <a:cxn ang="0">
                <a:pos x="122" y="66"/>
              </a:cxn>
              <a:cxn ang="0">
                <a:pos x="150" y="56"/>
              </a:cxn>
              <a:cxn ang="0">
                <a:pos x="34" y="238"/>
              </a:cxn>
              <a:cxn ang="0">
                <a:pos x="28" y="240"/>
              </a:cxn>
              <a:cxn ang="0">
                <a:pos x="16" y="232"/>
              </a:cxn>
              <a:cxn ang="0">
                <a:pos x="16" y="224"/>
              </a:cxn>
              <a:cxn ang="0">
                <a:pos x="32" y="194"/>
              </a:cxn>
              <a:cxn ang="0">
                <a:pos x="52" y="204"/>
              </a:cxn>
              <a:cxn ang="0">
                <a:pos x="60" y="218"/>
              </a:cxn>
              <a:cxn ang="0">
                <a:pos x="34" y="238"/>
              </a:cxn>
              <a:cxn ang="0">
                <a:pos x="70" y="222"/>
              </a:cxn>
              <a:cxn ang="0">
                <a:pos x="58" y="198"/>
              </a:cxn>
              <a:cxn ang="0">
                <a:pos x="44" y="188"/>
              </a:cxn>
              <a:cxn ang="0">
                <a:pos x="36" y="156"/>
              </a:cxn>
              <a:cxn ang="0">
                <a:pos x="38" y="150"/>
              </a:cxn>
              <a:cxn ang="0">
                <a:pos x="60" y="144"/>
              </a:cxn>
              <a:cxn ang="0">
                <a:pos x="82" y="150"/>
              </a:cxn>
              <a:cxn ang="0">
                <a:pos x="96" y="160"/>
              </a:cxn>
              <a:cxn ang="0">
                <a:pos x="110" y="182"/>
              </a:cxn>
              <a:cxn ang="0">
                <a:pos x="110" y="206"/>
              </a:cxn>
              <a:cxn ang="0">
                <a:pos x="104" y="220"/>
              </a:cxn>
              <a:cxn ang="0">
                <a:pos x="230" y="94"/>
              </a:cxn>
              <a:cxn ang="0">
                <a:pos x="216" y="102"/>
              </a:cxn>
              <a:cxn ang="0">
                <a:pos x="210" y="80"/>
              </a:cxn>
              <a:cxn ang="0">
                <a:pos x="196" y="60"/>
              </a:cxn>
              <a:cxn ang="0">
                <a:pos x="162" y="42"/>
              </a:cxn>
              <a:cxn ang="0">
                <a:pos x="162" y="26"/>
              </a:cxn>
              <a:cxn ang="0">
                <a:pos x="180" y="16"/>
              </a:cxn>
              <a:cxn ang="0">
                <a:pos x="198" y="18"/>
              </a:cxn>
              <a:cxn ang="0">
                <a:pos x="224" y="32"/>
              </a:cxn>
              <a:cxn ang="0">
                <a:pos x="236" y="48"/>
              </a:cxn>
              <a:cxn ang="0">
                <a:pos x="240" y="66"/>
              </a:cxn>
              <a:cxn ang="0">
                <a:pos x="234" y="88"/>
              </a:cxn>
            </a:cxnLst>
            <a:rect l="0" t="0" r="r" b="b"/>
            <a:pathLst>
              <a:path w="256" h="256">
                <a:moveTo>
                  <a:pt x="236" y="20"/>
                </a:moveTo>
                <a:lnTo>
                  <a:pt x="236" y="20"/>
                </a:lnTo>
                <a:lnTo>
                  <a:pt x="224" y="12"/>
                </a:lnTo>
                <a:lnTo>
                  <a:pt x="212" y="6"/>
                </a:lnTo>
                <a:lnTo>
                  <a:pt x="200" y="2"/>
                </a:lnTo>
                <a:lnTo>
                  <a:pt x="188" y="0"/>
                </a:lnTo>
                <a:lnTo>
                  <a:pt x="188" y="0"/>
                </a:lnTo>
                <a:lnTo>
                  <a:pt x="178" y="0"/>
                </a:lnTo>
                <a:lnTo>
                  <a:pt x="168" y="4"/>
                </a:lnTo>
                <a:lnTo>
                  <a:pt x="158" y="8"/>
                </a:lnTo>
                <a:lnTo>
                  <a:pt x="150" y="16"/>
                </a:lnTo>
                <a:lnTo>
                  <a:pt x="112" y="54"/>
                </a:lnTo>
                <a:lnTo>
                  <a:pt x="112" y="54"/>
                </a:lnTo>
                <a:lnTo>
                  <a:pt x="110" y="54"/>
                </a:lnTo>
                <a:lnTo>
                  <a:pt x="110" y="54"/>
                </a:lnTo>
                <a:lnTo>
                  <a:pt x="110" y="54"/>
                </a:lnTo>
                <a:lnTo>
                  <a:pt x="110" y="54"/>
                </a:lnTo>
                <a:lnTo>
                  <a:pt x="28" y="138"/>
                </a:lnTo>
                <a:lnTo>
                  <a:pt x="28" y="138"/>
                </a:lnTo>
                <a:lnTo>
                  <a:pt x="24" y="144"/>
                </a:lnTo>
                <a:lnTo>
                  <a:pt x="20" y="152"/>
                </a:lnTo>
                <a:lnTo>
                  <a:pt x="2" y="220"/>
                </a:lnTo>
                <a:lnTo>
                  <a:pt x="2" y="220"/>
                </a:lnTo>
                <a:lnTo>
                  <a:pt x="0" y="228"/>
                </a:lnTo>
                <a:lnTo>
                  <a:pt x="0" y="228"/>
                </a:lnTo>
                <a:lnTo>
                  <a:pt x="2" y="238"/>
                </a:lnTo>
                <a:lnTo>
                  <a:pt x="8" y="248"/>
                </a:lnTo>
                <a:lnTo>
                  <a:pt x="18" y="254"/>
                </a:lnTo>
                <a:lnTo>
                  <a:pt x="28" y="256"/>
                </a:lnTo>
                <a:lnTo>
                  <a:pt x="28" y="256"/>
                </a:lnTo>
                <a:lnTo>
                  <a:pt x="38" y="254"/>
                </a:lnTo>
                <a:lnTo>
                  <a:pt x="106" y="236"/>
                </a:lnTo>
                <a:lnTo>
                  <a:pt x="106" y="236"/>
                </a:lnTo>
                <a:lnTo>
                  <a:pt x="112" y="234"/>
                </a:lnTo>
                <a:lnTo>
                  <a:pt x="118" y="228"/>
                </a:lnTo>
                <a:lnTo>
                  <a:pt x="240" y="106"/>
                </a:lnTo>
                <a:lnTo>
                  <a:pt x="240" y="106"/>
                </a:lnTo>
                <a:lnTo>
                  <a:pt x="248" y="96"/>
                </a:lnTo>
                <a:lnTo>
                  <a:pt x="252" y="86"/>
                </a:lnTo>
                <a:lnTo>
                  <a:pt x="256" y="76"/>
                </a:lnTo>
                <a:lnTo>
                  <a:pt x="256" y="64"/>
                </a:lnTo>
                <a:lnTo>
                  <a:pt x="254" y="52"/>
                </a:lnTo>
                <a:lnTo>
                  <a:pt x="250" y="42"/>
                </a:lnTo>
                <a:lnTo>
                  <a:pt x="244" y="30"/>
                </a:lnTo>
                <a:lnTo>
                  <a:pt x="236" y="20"/>
                </a:lnTo>
                <a:close/>
                <a:moveTo>
                  <a:pt x="128" y="190"/>
                </a:moveTo>
                <a:lnTo>
                  <a:pt x="128" y="190"/>
                </a:lnTo>
                <a:lnTo>
                  <a:pt x="126" y="180"/>
                </a:lnTo>
                <a:lnTo>
                  <a:pt x="122" y="170"/>
                </a:lnTo>
                <a:lnTo>
                  <a:pt x="198" y="94"/>
                </a:lnTo>
                <a:lnTo>
                  <a:pt x="198" y="94"/>
                </a:lnTo>
                <a:lnTo>
                  <a:pt x="200" y="104"/>
                </a:lnTo>
                <a:lnTo>
                  <a:pt x="200" y="116"/>
                </a:lnTo>
                <a:lnTo>
                  <a:pt x="196" y="126"/>
                </a:lnTo>
                <a:lnTo>
                  <a:pt x="190" y="134"/>
                </a:lnTo>
                <a:lnTo>
                  <a:pt x="190" y="134"/>
                </a:lnTo>
                <a:lnTo>
                  <a:pt x="190" y="134"/>
                </a:lnTo>
                <a:lnTo>
                  <a:pt x="190" y="134"/>
                </a:lnTo>
                <a:lnTo>
                  <a:pt x="128" y="196"/>
                </a:lnTo>
                <a:lnTo>
                  <a:pt x="128" y="196"/>
                </a:lnTo>
                <a:lnTo>
                  <a:pt x="128" y="190"/>
                </a:lnTo>
                <a:close/>
                <a:moveTo>
                  <a:pt x="118" y="162"/>
                </a:moveTo>
                <a:lnTo>
                  <a:pt x="118" y="162"/>
                </a:lnTo>
                <a:lnTo>
                  <a:pt x="108" y="148"/>
                </a:lnTo>
                <a:lnTo>
                  <a:pt x="108" y="148"/>
                </a:lnTo>
                <a:lnTo>
                  <a:pt x="100" y="142"/>
                </a:lnTo>
                <a:lnTo>
                  <a:pt x="92" y="136"/>
                </a:lnTo>
                <a:lnTo>
                  <a:pt x="168" y="60"/>
                </a:lnTo>
                <a:lnTo>
                  <a:pt x="168" y="60"/>
                </a:lnTo>
                <a:lnTo>
                  <a:pt x="176" y="64"/>
                </a:lnTo>
                <a:lnTo>
                  <a:pt x="184" y="72"/>
                </a:lnTo>
                <a:lnTo>
                  <a:pt x="184" y="72"/>
                </a:lnTo>
                <a:lnTo>
                  <a:pt x="190" y="78"/>
                </a:lnTo>
                <a:lnTo>
                  <a:pt x="194" y="86"/>
                </a:lnTo>
                <a:lnTo>
                  <a:pt x="118" y="162"/>
                </a:lnTo>
                <a:close/>
                <a:moveTo>
                  <a:pt x="84" y="132"/>
                </a:moveTo>
                <a:lnTo>
                  <a:pt x="84" y="132"/>
                </a:lnTo>
                <a:lnTo>
                  <a:pt x="72" y="130"/>
                </a:lnTo>
                <a:lnTo>
                  <a:pt x="60" y="128"/>
                </a:lnTo>
                <a:lnTo>
                  <a:pt x="122" y="66"/>
                </a:lnTo>
                <a:lnTo>
                  <a:pt x="122" y="66"/>
                </a:lnTo>
                <a:lnTo>
                  <a:pt x="130" y="60"/>
                </a:lnTo>
                <a:lnTo>
                  <a:pt x="140" y="56"/>
                </a:lnTo>
                <a:lnTo>
                  <a:pt x="150" y="56"/>
                </a:lnTo>
                <a:lnTo>
                  <a:pt x="160" y="58"/>
                </a:lnTo>
                <a:lnTo>
                  <a:pt x="84" y="132"/>
                </a:lnTo>
                <a:close/>
                <a:moveTo>
                  <a:pt x="34" y="238"/>
                </a:moveTo>
                <a:lnTo>
                  <a:pt x="34" y="238"/>
                </a:lnTo>
                <a:lnTo>
                  <a:pt x="28" y="240"/>
                </a:lnTo>
                <a:lnTo>
                  <a:pt x="28" y="240"/>
                </a:lnTo>
                <a:lnTo>
                  <a:pt x="24" y="240"/>
                </a:lnTo>
                <a:lnTo>
                  <a:pt x="20" y="236"/>
                </a:lnTo>
                <a:lnTo>
                  <a:pt x="16" y="232"/>
                </a:lnTo>
                <a:lnTo>
                  <a:pt x="16" y="228"/>
                </a:lnTo>
                <a:lnTo>
                  <a:pt x="16" y="228"/>
                </a:lnTo>
                <a:lnTo>
                  <a:pt x="16" y="224"/>
                </a:lnTo>
                <a:lnTo>
                  <a:pt x="26" y="192"/>
                </a:lnTo>
                <a:lnTo>
                  <a:pt x="26" y="192"/>
                </a:lnTo>
                <a:lnTo>
                  <a:pt x="32" y="194"/>
                </a:lnTo>
                <a:lnTo>
                  <a:pt x="40" y="196"/>
                </a:lnTo>
                <a:lnTo>
                  <a:pt x="46" y="200"/>
                </a:lnTo>
                <a:lnTo>
                  <a:pt x="52" y="204"/>
                </a:lnTo>
                <a:lnTo>
                  <a:pt x="52" y="204"/>
                </a:lnTo>
                <a:lnTo>
                  <a:pt x="58" y="210"/>
                </a:lnTo>
                <a:lnTo>
                  <a:pt x="60" y="218"/>
                </a:lnTo>
                <a:lnTo>
                  <a:pt x="62" y="224"/>
                </a:lnTo>
                <a:lnTo>
                  <a:pt x="64" y="232"/>
                </a:lnTo>
                <a:lnTo>
                  <a:pt x="34" y="238"/>
                </a:lnTo>
                <a:close/>
                <a:moveTo>
                  <a:pt x="70" y="230"/>
                </a:moveTo>
                <a:lnTo>
                  <a:pt x="70" y="230"/>
                </a:lnTo>
                <a:lnTo>
                  <a:pt x="70" y="222"/>
                </a:lnTo>
                <a:lnTo>
                  <a:pt x="68" y="214"/>
                </a:lnTo>
                <a:lnTo>
                  <a:pt x="64" y="206"/>
                </a:lnTo>
                <a:lnTo>
                  <a:pt x="58" y="198"/>
                </a:lnTo>
                <a:lnTo>
                  <a:pt x="58" y="198"/>
                </a:lnTo>
                <a:lnTo>
                  <a:pt x="50" y="192"/>
                </a:lnTo>
                <a:lnTo>
                  <a:pt x="44" y="188"/>
                </a:lnTo>
                <a:lnTo>
                  <a:pt x="36" y="186"/>
                </a:lnTo>
                <a:lnTo>
                  <a:pt x="28" y="184"/>
                </a:lnTo>
                <a:lnTo>
                  <a:pt x="36" y="156"/>
                </a:lnTo>
                <a:lnTo>
                  <a:pt x="36" y="156"/>
                </a:lnTo>
                <a:lnTo>
                  <a:pt x="38" y="150"/>
                </a:lnTo>
                <a:lnTo>
                  <a:pt x="38" y="150"/>
                </a:lnTo>
                <a:lnTo>
                  <a:pt x="44" y="146"/>
                </a:lnTo>
                <a:lnTo>
                  <a:pt x="52" y="144"/>
                </a:lnTo>
                <a:lnTo>
                  <a:pt x="60" y="144"/>
                </a:lnTo>
                <a:lnTo>
                  <a:pt x="68" y="144"/>
                </a:lnTo>
                <a:lnTo>
                  <a:pt x="74" y="146"/>
                </a:lnTo>
                <a:lnTo>
                  <a:pt x="82" y="150"/>
                </a:lnTo>
                <a:lnTo>
                  <a:pt x="90" y="154"/>
                </a:lnTo>
                <a:lnTo>
                  <a:pt x="96" y="160"/>
                </a:lnTo>
                <a:lnTo>
                  <a:pt x="96" y="160"/>
                </a:lnTo>
                <a:lnTo>
                  <a:pt x="102" y="166"/>
                </a:lnTo>
                <a:lnTo>
                  <a:pt x="108" y="174"/>
                </a:lnTo>
                <a:lnTo>
                  <a:pt x="110" y="182"/>
                </a:lnTo>
                <a:lnTo>
                  <a:pt x="112" y="190"/>
                </a:lnTo>
                <a:lnTo>
                  <a:pt x="112" y="198"/>
                </a:lnTo>
                <a:lnTo>
                  <a:pt x="110" y="206"/>
                </a:lnTo>
                <a:lnTo>
                  <a:pt x="108" y="214"/>
                </a:lnTo>
                <a:lnTo>
                  <a:pt x="104" y="220"/>
                </a:lnTo>
                <a:lnTo>
                  <a:pt x="104" y="220"/>
                </a:lnTo>
                <a:lnTo>
                  <a:pt x="100" y="222"/>
                </a:lnTo>
                <a:lnTo>
                  <a:pt x="70" y="230"/>
                </a:lnTo>
                <a:close/>
                <a:moveTo>
                  <a:pt x="230" y="94"/>
                </a:moveTo>
                <a:lnTo>
                  <a:pt x="216" y="108"/>
                </a:lnTo>
                <a:lnTo>
                  <a:pt x="216" y="108"/>
                </a:lnTo>
                <a:lnTo>
                  <a:pt x="216" y="102"/>
                </a:lnTo>
                <a:lnTo>
                  <a:pt x="216" y="102"/>
                </a:lnTo>
                <a:lnTo>
                  <a:pt x="214" y="90"/>
                </a:lnTo>
                <a:lnTo>
                  <a:pt x="210" y="80"/>
                </a:lnTo>
                <a:lnTo>
                  <a:pt x="204" y="70"/>
                </a:lnTo>
                <a:lnTo>
                  <a:pt x="196" y="60"/>
                </a:lnTo>
                <a:lnTo>
                  <a:pt x="196" y="60"/>
                </a:lnTo>
                <a:lnTo>
                  <a:pt x="186" y="52"/>
                </a:lnTo>
                <a:lnTo>
                  <a:pt x="174" y="46"/>
                </a:lnTo>
                <a:lnTo>
                  <a:pt x="162" y="42"/>
                </a:lnTo>
                <a:lnTo>
                  <a:pt x="148" y="40"/>
                </a:lnTo>
                <a:lnTo>
                  <a:pt x="162" y="26"/>
                </a:lnTo>
                <a:lnTo>
                  <a:pt x="162" y="26"/>
                </a:lnTo>
                <a:lnTo>
                  <a:pt x="168" y="22"/>
                </a:lnTo>
                <a:lnTo>
                  <a:pt x="174" y="18"/>
                </a:lnTo>
                <a:lnTo>
                  <a:pt x="180" y="16"/>
                </a:lnTo>
                <a:lnTo>
                  <a:pt x="188" y="16"/>
                </a:lnTo>
                <a:lnTo>
                  <a:pt x="188" y="16"/>
                </a:lnTo>
                <a:lnTo>
                  <a:pt x="198" y="18"/>
                </a:lnTo>
                <a:lnTo>
                  <a:pt x="206" y="20"/>
                </a:lnTo>
                <a:lnTo>
                  <a:pt x="216" y="26"/>
                </a:lnTo>
                <a:lnTo>
                  <a:pt x="224" y="32"/>
                </a:lnTo>
                <a:lnTo>
                  <a:pt x="224" y="32"/>
                </a:lnTo>
                <a:lnTo>
                  <a:pt x="230" y="40"/>
                </a:lnTo>
                <a:lnTo>
                  <a:pt x="236" y="48"/>
                </a:lnTo>
                <a:lnTo>
                  <a:pt x="238" y="56"/>
                </a:lnTo>
                <a:lnTo>
                  <a:pt x="240" y="66"/>
                </a:lnTo>
                <a:lnTo>
                  <a:pt x="240" y="66"/>
                </a:lnTo>
                <a:lnTo>
                  <a:pt x="240" y="74"/>
                </a:lnTo>
                <a:lnTo>
                  <a:pt x="238" y="82"/>
                </a:lnTo>
                <a:lnTo>
                  <a:pt x="234" y="88"/>
                </a:lnTo>
                <a:lnTo>
                  <a:pt x="230" y="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cxnSp>
        <p:nvCxnSpPr>
          <p:cNvPr id="39" name="Straight Connector 38"/>
          <p:cNvCxnSpPr>
            <a:stCxn id="16" idx="4"/>
          </p:cNvCxnSpPr>
          <p:nvPr userDrawn="1"/>
        </p:nvCxnSpPr>
        <p:spPr>
          <a:xfrm flipH="1">
            <a:off x="2649509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4"/>
          </p:cNvCxnSpPr>
          <p:nvPr userDrawn="1"/>
        </p:nvCxnSpPr>
        <p:spPr>
          <a:xfrm>
            <a:off x="6143558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0" idx="4"/>
          </p:cNvCxnSpPr>
          <p:nvPr userDrawn="1"/>
        </p:nvCxnSpPr>
        <p:spPr>
          <a:xfrm flipH="1">
            <a:off x="9657457" y="4639175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5" idx="0"/>
          </p:cNvCxnSpPr>
          <p:nvPr userDrawn="1"/>
        </p:nvCxnSpPr>
        <p:spPr>
          <a:xfrm flipH="1" flipV="1">
            <a:off x="4396533" y="2306060"/>
            <a:ext cx="3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0"/>
          </p:cNvCxnSpPr>
          <p:nvPr userDrawn="1"/>
        </p:nvCxnSpPr>
        <p:spPr>
          <a:xfrm flipH="1" flipV="1">
            <a:off x="7890581" y="2306060"/>
            <a:ext cx="1" cy="3680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1369160" y="5208485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1370259" y="5464550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749392" y="5068277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50491" y="5324342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452712" y="5116071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8453811" y="5372136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126099" y="1364064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127198" y="1620129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2861327" y="1375447"/>
            <a:ext cx="2674012" cy="256066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2862426" y="1631512"/>
            <a:ext cx="2672913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6303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23B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8167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ight blu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rgbClr val="23B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67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 Up Option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/>
          </p:nvPr>
        </p:nvSpPr>
        <p:spPr>
          <a:xfrm>
            <a:off x="784861" y="1527049"/>
            <a:ext cx="5990843" cy="260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730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lue analysi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348716"/>
            <a:ext cx="12192000" cy="25092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193570" y="1527049"/>
            <a:ext cx="4657054" cy="43708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38515" y="4782313"/>
            <a:ext cx="5562206" cy="1574038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2000" b="0" i="0" kern="1200" dirty="0">
                <a:solidFill>
                  <a:schemeClr val="bg1"/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38515" y="1626865"/>
            <a:ext cx="754912" cy="754912"/>
          </a:xfrm>
          <a:prstGeom prst="ellipse">
            <a:avLst/>
          </a:prstGeom>
          <a:solidFill>
            <a:srgbClr val="EA1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638515" y="3011804"/>
            <a:ext cx="754912" cy="754912"/>
          </a:xfrm>
          <a:prstGeom prst="ellipse">
            <a:avLst/>
          </a:prstGeom>
          <a:solidFill>
            <a:srgbClr val="23B9D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712223" y="2417919"/>
            <a:ext cx="5182043" cy="360804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92731" y="1566451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</a:t>
            </a:r>
            <a:endParaRPr lang="en-GB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1692731" y="3766716"/>
            <a:ext cx="5182043" cy="339282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16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673239" y="2915248"/>
            <a:ext cx="5201535" cy="815326"/>
          </a:xfrm>
        </p:spPr>
        <p:txBody>
          <a:bodyPr anchor="ctr">
            <a:noAutofit/>
          </a:bodyPr>
          <a:lstStyle>
            <a:lvl1pPr marL="0" indent="0" algn="l">
              <a:buNone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514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25937" y="3427413"/>
            <a:ext cx="3552825" cy="2239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8" y="3283265"/>
            <a:ext cx="5606863" cy="313689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80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w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325937" y="3427413"/>
            <a:ext cx="3552825" cy="2239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8" y="3283265"/>
            <a:ext cx="5606863" cy="313689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693040" y="1828800"/>
            <a:ext cx="935665" cy="935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60604" y="1828800"/>
            <a:ext cx="935665" cy="935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5628168" y="1828800"/>
            <a:ext cx="935665" cy="935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732" y="1828800"/>
            <a:ext cx="935665" cy="935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7563296" y="1828799"/>
            <a:ext cx="935665" cy="935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93039" y="644368"/>
            <a:ext cx="4805921" cy="390382"/>
          </a:xfrm>
        </p:spPr>
        <p:txBody>
          <a:bodyPr>
            <a:no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93040" y="888857"/>
            <a:ext cx="4805921" cy="415925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Franklin Gothic Demi Cond" panose="020B0706030402020204" pitchFamily="34" charset="0"/>
              </a:defRPr>
            </a:lvl1pPr>
            <a:lvl2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2pPr>
            <a:lvl3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3pPr>
            <a:lvl4pPr>
              <a:defRPr lang="en-US" sz="3200" kern="1200" smtClean="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4pPr>
            <a:lvl5pPr>
              <a:defRPr lang="en-GB" sz="3200" kern="1200">
                <a:solidFill>
                  <a:schemeClr val="tx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853058" y="3970634"/>
            <a:ext cx="2581275" cy="30480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137160" y="3347381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01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609771" y="3722984"/>
            <a:ext cx="1817687" cy="24765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846183" y="5399882"/>
            <a:ext cx="2581275" cy="30480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30285" y="4776629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02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1602896" y="5152232"/>
            <a:ext cx="1817687" cy="247650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1"/>
          </p:nvPr>
        </p:nvSpPr>
        <p:spPr>
          <a:xfrm>
            <a:off x="8695604" y="4171095"/>
            <a:ext cx="2581275" cy="30480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06283" y="3499781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03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8706283" y="3888421"/>
            <a:ext cx="1817687" cy="24765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4" name="Text Placeholder 21"/>
          <p:cNvSpPr>
            <a:spLocks noGrp="1"/>
          </p:cNvSpPr>
          <p:nvPr>
            <p:ph type="body" sz="quarter" idx="23"/>
          </p:nvPr>
        </p:nvSpPr>
        <p:spPr>
          <a:xfrm>
            <a:off x="8684925" y="5457149"/>
            <a:ext cx="2581275" cy="30480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Franklin Gothic Demi Cond" panose="020B0706030402020204" pitchFamily="34" charset="0"/>
                <a:cs typeface="+mn-cs"/>
              </a:defRPr>
            </a:lvl1pPr>
            <a:lvl2pPr marL="4572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lang="en-US" sz="1100" kern="1200" dirty="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8695604" y="4785835"/>
            <a:ext cx="12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04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8695604" y="5174475"/>
            <a:ext cx="1817687" cy="247650"/>
          </a:xfrm>
        </p:spPr>
        <p:txBody>
          <a:bodyPr>
            <a:noAutofit/>
          </a:bodyPr>
          <a:lstStyle>
            <a:lvl1pPr marL="0" indent="0" algn="l">
              <a:buNone/>
              <a:defRPr lang="en-US" sz="11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4572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r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08599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79488" y="2184400"/>
            <a:ext cx="2560320" cy="34655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799"/>
            <a:ext cx="3263111" cy="4443927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246438" y="3298938"/>
            <a:ext cx="1362456" cy="24597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883150" y="1581150"/>
            <a:ext cx="6659563" cy="450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195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1224" y="2000249"/>
            <a:ext cx="4564063" cy="27606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7" y="1711636"/>
            <a:ext cx="5161848" cy="473169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5934075" y="1801813"/>
            <a:ext cx="5907088" cy="419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628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2538" y="2009775"/>
            <a:ext cx="4518025" cy="2743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39" y="1711636"/>
            <a:ext cx="5161848" cy="473169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0"/>
          </p:nvPr>
        </p:nvSpPr>
        <p:spPr>
          <a:xfrm>
            <a:off x="638515" y="1711636"/>
            <a:ext cx="5480200" cy="4197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2636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65263" y="2038350"/>
            <a:ext cx="5510212" cy="35004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87" y="1828800"/>
            <a:ext cx="8745140" cy="489267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7974013" y="1764792"/>
            <a:ext cx="3840162" cy="4307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 picture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64958" y="3555643"/>
            <a:ext cx="1936898" cy="1936898"/>
          </a:xfrm>
          <a:prstGeom prst="ellipse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94509" y="4861639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702322" y="5117705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430860" y="4876190"/>
            <a:ext cx="2206800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38673" y="5132256"/>
            <a:ext cx="2206800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454" y="484222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433267" y="509828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9271439" y="4876190"/>
            <a:ext cx="2208255" cy="256067"/>
          </a:xfrm>
        </p:spPr>
        <p:txBody>
          <a:bodyPr>
            <a:noAutofit/>
          </a:bodyPr>
          <a:lstStyle>
            <a:lvl1pPr marL="0" indent="0" algn="ctr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9279252" y="5132256"/>
            <a:ext cx="2208255" cy="752400"/>
          </a:xfrm>
        </p:spPr>
        <p:txBody>
          <a:bodyPr>
            <a:normAutofit/>
          </a:bodyPr>
          <a:lstStyle>
            <a:lvl1pPr marL="0" indent="0" algn="ctr"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51840" y="2123440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436605" y="2123440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345912" y="2121019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064359" y="2097464"/>
            <a:ext cx="2214000" cy="221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16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327588" y="1979613"/>
            <a:ext cx="3893700" cy="246538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/>
              <a:t>Mock Up Image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8" y="1828800"/>
            <a:ext cx="6176486" cy="3455581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6116638" y="1765300"/>
            <a:ext cx="5426075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376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Mock Up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489950" y="1344613"/>
            <a:ext cx="2249488" cy="398303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Mock Up Image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63406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89950" y="1344613"/>
            <a:ext cx="2249488" cy="398303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38175" y="3548063"/>
            <a:ext cx="7618413" cy="2614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819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 Up Option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8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89950" y="3548063"/>
            <a:ext cx="3397250" cy="2730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38175" y="3548063"/>
            <a:ext cx="7618413" cy="2614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8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 op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Freeform 5"/>
          <p:cNvSpPr>
            <a:spLocks/>
          </p:cNvSpPr>
          <p:nvPr userDrawn="1"/>
        </p:nvSpPr>
        <p:spPr bwMode="auto">
          <a:xfrm>
            <a:off x="7313552" y="4494375"/>
            <a:ext cx="3790541" cy="1449225"/>
          </a:xfrm>
          <a:custGeom>
            <a:avLst/>
            <a:gdLst/>
            <a:ahLst/>
            <a:cxnLst>
              <a:cxn ang="0">
                <a:pos x="1751" y="0"/>
              </a:cxn>
              <a:cxn ang="0">
                <a:pos x="115" y="461"/>
              </a:cxn>
              <a:cxn ang="0">
                <a:pos x="0" y="753"/>
              </a:cxn>
              <a:cxn ang="0">
                <a:pos x="1864" y="292"/>
              </a:cxn>
              <a:cxn ang="0">
                <a:pos x="1751" y="0"/>
              </a:cxn>
            </a:cxnLst>
            <a:rect l="0" t="0" r="r" b="b"/>
            <a:pathLst>
              <a:path w="1864" h="753">
                <a:moveTo>
                  <a:pt x="1751" y="0"/>
                </a:moveTo>
                <a:lnTo>
                  <a:pt x="115" y="461"/>
                </a:lnTo>
                <a:lnTo>
                  <a:pt x="0" y="753"/>
                </a:lnTo>
                <a:lnTo>
                  <a:pt x="1864" y="292"/>
                </a:lnTo>
                <a:lnTo>
                  <a:pt x="1751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6" name="Freeform 6"/>
          <p:cNvSpPr>
            <a:spLocks/>
          </p:cNvSpPr>
          <p:nvPr userDrawn="1"/>
        </p:nvSpPr>
        <p:spPr bwMode="auto">
          <a:xfrm>
            <a:off x="7677559" y="3609058"/>
            <a:ext cx="3064564" cy="1447301"/>
          </a:xfrm>
          <a:custGeom>
            <a:avLst/>
            <a:gdLst/>
            <a:ahLst/>
            <a:cxnLst>
              <a:cxn ang="0">
                <a:pos x="1393" y="0"/>
              </a:cxn>
              <a:cxn ang="0">
                <a:pos x="113" y="460"/>
              </a:cxn>
              <a:cxn ang="0">
                <a:pos x="0" y="752"/>
              </a:cxn>
              <a:cxn ang="0">
                <a:pos x="1507" y="290"/>
              </a:cxn>
              <a:cxn ang="0">
                <a:pos x="1393" y="0"/>
              </a:cxn>
            </a:cxnLst>
            <a:rect l="0" t="0" r="r" b="b"/>
            <a:pathLst>
              <a:path w="1507" h="752">
                <a:moveTo>
                  <a:pt x="1393" y="0"/>
                </a:moveTo>
                <a:lnTo>
                  <a:pt x="113" y="460"/>
                </a:lnTo>
                <a:lnTo>
                  <a:pt x="0" y="752"/>
                </a:lnTo>
                <a:lnTo>
                  <a:pt x="1507" y="290"/>
                </a:lnTo>
                <a:lnTo>
                  <a:pt x="139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7" name="Freeform 7"/>
          <p:cNvSpPr>
            <a:spLocks/>
          </p:cNvSpPr>
          <p:nvPr userDrawn="1"/>
        </p:nvSpPr>
        <p:spPr bwMode="auto">
          <a:xfrm>
            <a:off x="8043597" y="2721815"/>
            <a:ext cx="2334519" cy="1445376"/>
          </a:xfrm>
          <a:custGeom>
            <a:avLst/>
            <a:gdLst/>
            <a:ahLst/>
            <a:cxnLst>
              <a:cxn ang="0">
                <a:pos x="1035" y="0"/>
              </a:cxn>
              <a:cxn ang="0">
                <a:pos x="112" y="461"/>
              </a:cxn>
              <a:cxn ang="0">
                <a:pos x="0" y="751"/>
              </a:cxn>
              <a:cxn ang="0">
                <a:pos x="1148" y="291"/>
              </a:cxn>
              <a:cxn ang="0">
                <a:pos x="1035" y="0"/>
              </a:cxn>
            </a:cxnLst>
            <a:rect l="0" t="0" r="r" b="b"/>
            <a:pathLst>
              <a:path w="1148" h="751">
                <a:moveTo>
                  <a:pt x="1035" y="0"/>
                </a:moveTo>
                <a:lnTo>
                  <a:pt x="112" y="461"/>
                </a:lnTo>
                <a:lnTo>
                  <a:pt x="0" y="751"/>
                </a:lnTo>
                <a:lnTo>
                  <a:pt x="1148" y="291"/>
                </a:lnTo>
                <a:lnTo>
                  <a:pt x="1035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Freeform 8"/>
          <p:cNvSpPr>
            <a:spLocks/>
          </p:cNvSpPr>
          <p:nvPr userDrawn="1"/>
        </p:nvSpPr>
        <p:spPr bwMode="auto">
          <a:xfrm>
            <a:off x="8407603" y="1828800"/>
            <a:ext cx="1604472" cy="1453075"/>
          </a:xfrm>
          <a:custGeom>
            <a:avLst/>
            <a:gdLst/>
            <a:ahLst/>
            <a:cxnLst>
              <a:cxn ang="0">
                <a:pos x="675" y="0"/>
              </a:cxn>
              <a:cxn ang="0">
                <a:pos x="113" y="464"/>
              </a:cxn>
              <a:cxn ang="0">
                <a:pos x="0" y="755"/>
              </a:cxn>
              <a:cxn ang="0">
                <a:pos x="789" y="294"/>
              </a:cxn>
              <a:cxn ang="0">
                <a:pos x="675" y="0"/>
              </a:cxn>
            </a:cxnLst>
            <a:rect l="0" t="0" r="r" b="b"/>
            <a:pathLst>
              <a:path w="789" h="755">
                <a:moveTo>
                  <a:pt x="675" y="0"/>
                </a:moveTo>
                <a:lnTo>
                  <a:pt x="113" y="464"/>
                </a:lnTo>
                <a:lnTo>
                  <a:pt x="0" y="755"/>
                </a:lnTo>
                <a:lnTo>
                  <a:pt x="789" y="294"/>
                </a:lnTo>
                <a:lnTo>
                  <a:pt x="675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" name="Freeform 9"/>
          <p:cNvSpPr>
            <a:spLocks/>
          </p:cNvSpPr>
          <p:nvPr userDrawn="1"/>
        </p:nvSpPr>
        <p:spPr bwMode="auto">
          <a:xfrm>
            <a:off x="7677559" y="4494375"/>
            <a:ext cx="3426537" cy="561984"/>
          </a:xfrm>
          <a:custGeom>
            <a:avLst/>
            <a:gdLst/>
            <a:ahLst/>
            <a:cxnLst>
              <a:cxn ang="0">
                <a:pos x="1685" y="292"/>
              </a:cxn>
              <a:cxn ang="0">
                <a:pos x="1572" y="0"/>
              </a:cxn>
              <a:cxn ang="0">
                <a:pos x="113" y="0"/>
              </a:cxn>
              <a:cxn ang="0">
                <a:pos x="0" y="292"/>
              </a:cxn>
              <a:cxn ang="0">
                <a:pos x="1685" y="292"/>
              </a:cxn>
            </a:cxnLst>
            <a:rect l="0" t="0" r="r" b="b"/>
            <a:pathLst>
              <a:path w="1685" h="292">
                <a:moveTo>
                  <a:pt x="1685" y="292"/>
                </a:moveTo>
                <a:lnTo>
                  <a:pt x="1572" y="0"/>
                </a:lnTo>
                <a:lnTo>
                  <a:pt x="113" y="0"/>
                </a:lnTo>
                <a:lnTo>
                  <a:pt x="0" y="292"/>
                </a:lnTo>
                <a:lnTo>
                  <a:pt x="1685" y="29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Freeform 10"/>
          <p:cNvSpPr>
            <a:spLocks/>
          </p:cNvSpPr>
          <p:nvPr userDrawn="1"/>
        </p:nvSpPr>
        <p:spPr bwMode="auto">
          <a:xfrm>
            <a:off x="8043597" y="3609058"/>
            <a:ext cx="2698524" cy="558135"/>
          </a:xfrm>
          <a:custGeom>
            <a:avLst/>
            <a:gdLst/>
            <a:ahLst/>
            <a:cxnLst>
              <a:cxn ang="0">
                <a:pos x="112" y="0"/>
              </a:cxn>
              <a:cxn ang="0">
                <a:pos x="0" y="290"/>
              </a:cxn>
              <a:cxn ang="0">
                <a:pos x="1327" y="290"/>
              </a:cxn>
              <a:cxn ang="0">
                <a:pos x="1213" y="0"/>
              </a:cxn>
              <a:cxn ang="0">
                <a:pos x="112" y="0"/>
              </a:cxn>
            </a:cxnLst>
            <a:rect l="0" t="0" r="r" b="b"/>
            <a:pathLst>
              <a:path w="1327" h="290">
                <a:moveTo>
                  <a:pt x="112" y="0"/>
                </a:moveTo>
                <a:lnTo>
                  <a:pt x="0" y="290"/>
                </a:lnTo>
                <a:lnTo>
                  <a:pt x="1327" y="290"/>
                </a:lnTo>
                <a:lnTo>
                  <a:pt x="1213" y="0"/>
                </a:lnTo>
                <a:lnTo>
                  <a:pt x="112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1" name="Freeform 11"/>
          <p:cNvSpPr>
            <a:spLocks/>
          </p:cNvSpPr>
          <p:nvPr userDrawn="1"/>
        </p:nvSpPr>
        <p:spPr bwMode="auto">
          <a:xfrm>
            <a:off x="8771610" y="1828800"/>
            <a:ext cx="1240468" cy="565833"/>
          </a:xfrm>
          <a:custGeom>
            <a:avLst/>
            <a:gdLst/>
            <a:ahLst/>
            <a:cxnLst>
              <a:cxn ang="0">
                <a:pos x="610" y="294"/>
              </a:cxn>
              <a:cxn ang="0">
                <a:pos x="496" y="0"/>
              </a:cxn>
              <a:cxn ang="0">
                <a:pos x="115" y="0"/>
              </a:cxn>
              <a:cxn ang="0">
                <a:pos x="0" y="294"/>
              </a:cxn>
              <a:cxn ang="0">
                <a:pos x="610" y="294"/>
              </a:cxn>
            </a:cxnLst>
            <a:rect l="0" t="0" r="r" b="b"/>
            <a:pathLst>
              <a:path w="610" h="294">
                <a:moveTo>
                  <a:pt x="610" y="294"/>
                </a:moveTo>
                <a:lnTo>
                  <a:pt x="496" y="0"/>
                </a:lnTo>
                <a:lnTo>
                  <a:pt x="115" y="0"/>
                </a:lnTo>
                <a:lnTo>
                  <a:pt x="0" y="294"/>
                </a:lnTo>
                <a:lnTo>
                  <a:pt x="610" y="294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Freeform 12"/>
          <p:cNvSpPr>
            <a:spLocks/>
          </p:cNvSpPr>
          <p:nvPr userDrawn="1"/>
        </p:nvSpPr>
        <p:spPr bwMode="auto">
          <a:xfrm>
            <a:off x="8407603" y="2721815"/>
            <a:ext cx="1970512" cy="560059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0" y="291"/>
              </a:cxn>
              <a:cxn ang="0">
                <a:pos x="969" y="291"/>
              </a:cxn>
              <a:cxn ang="0">
                <a:pos x="856" y="0"/>
              </a:cxn>
              <a:cxn ang="0">
                <a:pos x="113" y="0"/>
              </a:cxn>
            </a:cxnLst>
            <a:rect l="0" t="0" r="r" b="b"/>
            <a:pathLst>
              <a:path w="969" h="291">
                <a:moveTo>
                  <a:pt x="113" y="0"/>
                </a:moveTo>
                <a:lnTo>
                  <a:pt x="0" y="291"/>
                </a:lnTo>
                <a:lnTo>
                  <a:pt x="969" y="291"/>
                </a:lnTo>
                <a:lnTo>
                  <a:pt x="856" y="0"/>
                </a:lnTo>
                <a:lnTo>
                  <a:pt x="113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Freeform 13"/>
          <p:cNvSpPr>
            <a:spLocks/>
          </p:cNvSpPr>
          <p:nvPr userDrawn="1"/>
        </p:nvSpPr>
        <p:spPr bwMode="auto">
          <a:xfrm>
            <a:off x="7313552" y="5381616"/>
            <a:ext cx="4154548" cy="561984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0" y="292"/>
              </a:cxn>
              <a:cxn ang="0">
                <a:pos x="2043" y="292"/>
              </a:cxn>
              <a:cxn ang="0">
                <a:pos x="1930" y="0"/>
              </a:cxn>
              <a:cxn ang="0">
                <a:pos x="115" y="0"/>
              </a:cxn>
            </a:cxnLst>
            <a:rect l="0" t="0" r="r" b="b"/>
            <a:pathLst>
              <a:path w="2043" h="292">
                <a:moveTo>
                  <a:pt x="115" y="0"/>
                </a:moveTo>
                <a:lnTo>
                  <a:pt x="0" y="292"/>
                </a:lnTo>
                <a:lnTo>
                  <a:pt x="2043" y="292"/>
                </a:lnTo>
                <a:lnTo>
                  <a:pt x="1930" y="0"/>
                </a:lnTo>
                <a:lnTo>
                  <a:pt x="115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915560" y="1963955"/>
            <a:ext cx="950531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622570" y="2849272"/>
            <a:ext cx="1518126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8324493" y="3714878"/>
            <a:ext cx="2227683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965029" y="4634559"/>
            <a:ext cx="2907187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568331" y="5483606"/>
            <a:ext cx="3669645" cy="334307"/>
          </a:xfr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400" b="0" i="0" u="none" strike="noStrike" kern="1200" cap="all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2pPr>
            <a:lvl3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3pPr>
            <a:lvl4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4pPr>
            <a:lvl5pPr>
              <a:def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6"/>
          </p:nvPr>
        </p:nvSpPr>
        <p:spPr>
          <a:xfrm>
            <a:off x="868363" y="1828800"/>
            <a:ext cx="63277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7476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ology steps option w text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853202" y="2292735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164205" y="2603738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475596" y="2915129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786492" y="3226025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 rot="16200000">
            <a:off x="853202" y="2292735"/>
            <a:ext cx="3448493" cy="3448493"/>
          </a:xfrm>
          <a:prstGeom prst="arc">
            <a:avLst>
              <a:gd name="adj1" fmla="val 16200000"/>
              <a:gd name="adj2" fmla="val 3311219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 userDrawn="1"/>
        </p:nvSpPr>
        <p:spPr>
          <a:xfrm rot="16200000">
            <a:off x="1164205" y="2603738"/>
            <a:ext cx="2826487" cy="2826487"/>
          </a:xfrm>
          <a:prstGeom prst="arc">
            <a:avLst>
              <a:gd name="adj1" fmla="val 16200000"/>
              <a:gd name="adj2" fmla="val 5572200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 userDrawn="1"/>
        </p:nvSpPr>
        <p:spPr>
          <a:xfrm rot="16200000">
            <a:off x="1475596" y="2915129"/>
            <a:ext cx="2203704" cy="2203704"/>
          </a:xfrm>
          <a:prstGeom prst="arc">
            <a:avLst>
              <a:gd name="adj1" fmla="val 16200000"/>
              <a:gd name="adj2" fmla="val 8461535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 rot="16200000">
            <a:off x="1786492" y="3226025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50850" y="216408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01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2140690" y="247710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02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140690" y="278799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03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50850" y="309544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04</a:t>
            </a:r>
          </a:p>
        </p:txBody>
      </p:sp>
      <p:sp>
        <p:nvSpPr>
          <p:cNvPr id="30" name="Oval 29"/>
          <p:cNvSpPr/>
          <p:nvPr userDrawn="1"/>
        </p:nvSpPr>
        <p:spPr>
          <a:xfrm>
            <a:off x="5326908" y="1827828"/>
            <a:ext cx="786809" cy="786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326908" y="5165619"/>
            <a:ext cx="786809" cy="7868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5326908" y="4053022"/>
            <a:ext cx="786809" cy="7868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326908" y="2940425"/>
            <a:ext cx="786809" cy="7868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4" name="Straight Connector 8"/>
          <p:cNvCxnSpPr>
            <a:stCxn id="21" idx="2"/>
            <a:endCxn id="30" idx="2"/>
          </p:cNvCxnSpPr>
          <p:nvPr userDrawn="1"/>
        </p:nvCxnSpPr>
        <p:spPr>
          <a:xfrm rot="5400000" flipH="1" flipV="1">
            <a:off x="4254310" y="1960011"/>
            <a:ext cx="811376" cy="1333819"/>
          </a:xfrm>
          <a:prstGeom prst="bentConnector4">
            <a:avLst>
              <a:gd name="adj1" fmla="val -28174"/>
              <a:gd name="adj2" fmla="val 61568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"/>
          <p:cNvCxnSpPr>
            <a:stCxn id="22" idx="2"/>
            <a:endCxn id="33" idx="2"/>
          </p:cNvCxnSpPr>
          <p:nvPr userDrawn="1"/>
        </p:nvCxnSpPr>
        <p:spPr>
          <a:xfrm rot="5400000" flipH="1" flipV="1">
            <a:off x="4280956" y="3041792"/>
            <a:ext cx="753913" cy="1337989"/>
          </a:xfrm>
          <a:prstGeom prst="bentConnector4">
            <a:avLst>
              <a:gd name="adj1" fmla="val -30322"/>
              <a:gd name="adj2" fmla="val 5006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9"/>
          <p:cNvCxnSpPr>
            <a:stCxn id="24" idx="2"/>
            <a:endCxn id="31" idx="2"/>
          </p:cNvCxnSpPr>
          <p:nvPr userDrawn="1"/>
        </p:nvCxnSpPr>
        <p:spPr>
          <a:xfrm rot="10800000" flipH="1" flipV="1">
            <a:off x="2038852" y="4596226"/>
            <a:ext cx="3288056" cy="962797"/>
          </a:xfrm>
          <a:prstGeom prst="bentConnector3">
            <a:avLst>
              <a:gd name="adj1" fmla="val -14627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1"/>
          <p:cNvCxnSpPr>
            <a:stCxn id="32" idx="2"/>
            <a:endCxn id="23" idx="2"/>
          </p:cNvCxnSpPr>
          <p:nvPr userDrawn="1"/>
        </p:nvCxnSpPr>
        <p:spPr>
          <a:xfrm rot="10800000" flipV="1">
            <a:off x="3270484" y="4446426"/>
            <a:ext cx="2056424" cy="427163"/>
          </a:xfrm>
          <a:prstGeom prst="bentConnector5">
            <a:avLst>
              <a:gd name="adj1" fmla="val 40060"/>
              <a:gd name="adj2" fmla="val 210928"/>
              <a:gd name="adj3" fmla="val 11111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92" y="1904512"/>
            <a:ext cx="633440" cy="633439"/>
          </a:xfrm>
          <a:prstGeom prst="rect">
            <a:avLst/>
          </a:prstGeom>
        </p:spPr>
      </p:pic>
      <p:pic>
        <p:nvPicPr>
          <p:cNvPr id="44" name="Picture 4" descr="http://www.canadiantire.ca/content/dam/canadian-tire/icons/CT%20Banner%20Icons/Auto/CT2016_Icons_Automotive_OilsFluidsAdditivesAndChemicals_Whit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4" y="3110110"/>
            <a:ext cx="492465" cy="50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unilifts.org/media/images/uk-map.gif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44" y="4097346"/>
            <a:ext cx="425754" cy="6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46" y="5283879"/>
            <a:ext cx="529936" cy="529936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32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6537576" y="2061398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6537576" y="3096926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6512557" y="4193282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6512556" y="5272227"/>
            <a:ext cx="4928999" cy="553239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8258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teps with ic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4371754" y="2282460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682757" y="2309999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994148" y="2621390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05044" y="2932286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rc 17"/>
          <p:cNvSpPr/>
          <p:nvPr userDrawn="1"/>
        </p:nvSpPr>
        <p:spPr>
          <a:xfrm>
            <a:off x="4371754" y="1998996"/>
            <a:ext cx="3448493" cy="3448493"/>
          </a:xfrm>
          <a:prstGeom prst="arc">
            <a:avLst>
              <a:gd name="adj1" fmla="val 16200000"/>
              <a:gd name="adj2" fmla="val 20653917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rc 19"/>
          <p:cNvSpPr/>
          <p:nvPr userDrawn="1"/>
        </p:nvSpPr>
        <p:spPr>
          <a:xfrm>
            <a:off x="4682757" y="2309999"/>
            <a:ext cx="2826487" cy="2826487"/>
          </a:xfrm>
          <a:prstGeom prst="arc">
            <a:avLst>
              <a:gd name="adj1" fmla="val 16200000"/>
              <a:gd name="adj2" fmla="val 1834938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rc 20"/>
          <p:cNvSpPr/>
          <p:nvPr userDrawn="1"/>
        </p:nvSpPr>
        <p:spPr>
          <a:xfrm>
            <a:off x="4994148" y="2621390"/>
            <a:ext cx="2203704" cy="2203704"/>
          </a:xfrm>
          <a:prstGeom prst="arc">
            <a:avLst>
              <a:gd name="adj1" fmla="val 16200000"/>
              <a:gd name="adj2" fmla="val 10525764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rc 21"/>
          <p:cNvSpPr/>
          <p:nvPr userDrawn="1"/>
        </p:nvSpPr>
        <p:spPr>
          <a:xfrm>
            <a:off x="5305044" y="2932286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5933562" y="18398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01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933562" y="21528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02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933562" y="24637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933562" y="27610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04</a:t>
            </a:r>
          </a:p>
        </p:txBody>
      </p:sp>
      <p:sp>
        <p:nvSpPr>
          <p:cNvPr id="28" name="Oval 27"/>
          <p:cNvSpPr/>
          <p:nvPr userDrawn="1"/>
        </p:nvSpPr>
        <p:spPr>
          <a:xfrm>
            <a:off x="8835656" y="1850136"/>
            <a:ext cx="1090662" cy="1090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92375" y="4722229"/>
            <a:ext cx="1188000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2745819" y="1850135"/>
            <a:ext cx="1188000" cy="11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2745819" y="4765970"/>
            <a:ext cx="1188000" cy="11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2" name="Straight Connector 42"/>
          <p:cNvCxnSpPr>
            <a:endCxn id="16" idx="2"/>
          </p:cNvCxnSpPr>
          <p:nvPr userDrawn="1"/>
        </p:nvCxnSpPr>
        <p:spPr>
          <a:xfrm flipV="1">
            <a:off x="3933819" y="3723242"/>
            <a:ext cx="1060329" cy="1636728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4"/>
          <p:cNvCxnSpPr>
            <a:stCxn id="30" idx="6"/>
            <a:endCxn id="17" idx="1"/>
          </p:cNvCxnSpPr>
          <p:nvPr userDrawn="1"/>
        </p:nvCxnSpPr>
        <p:spPr>
          <a:xfrm>
            <a:off x="3933819" y="2444135"/>
            <a:ext cx="1602891" cy="71981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/>
          <p:cNvCxnSpPr>
            <a:stCxn id="18" idx="2"/>
            <a:endCxn id="28" idx="2"/>
          </p:cNvCxnSpPr>
          <p:nvPr userDrawn="1"/>
        </p:nvCxnSpPr>
        <p:spPr>
          <a:xfrm rot="5400000" flipH="1" flipV="1">
            <a:off x="7865898" y="2284931"/>
            <a:ext cx="859222" cy="1080293"/>
          </a:xfrm>
          <a:prstGeom prst="bentConnector4">
            <a:avLst>
              <a:gd name="adj1" fmla="val -26605"/>
              <a:gd name="adj2" fmla="val 53003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0"/>
          <p:cNvCxnSpPr>
            <a:stCxn id="20" idx="2"/>
            <a:endCxn id="29" idx="2"/>
          </p:cNvCxnSpPr>
          <p:nvPr userDrawn="1"/>
        </p:nvCxnSpPr>
        <p:spPr>
          <a:xfrm rot="16200000" flipH="1">
            <a:off x="7215537" y="4539390"/>
            <a:ext cx="873963" cy="67971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>
            <a:off x="5931267" y="3483630"/>
            <a:ext cx="329467" cy="479225"/>
            <a:chOff x="4838700" y="2774950"/>
            <a:chExt cx="279400" cy="406400"/>
          </a:xfrm>
          <a:solidFill>
            <a:schemeClr val="tx2">
              <a:lumMod val="75000"/>
            </a:schemeClr>
          </a:solidFill>
        </p:grpSpPr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56" y="2032815"/>
            <a:ext cx="789450" cy="789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9" y="4913026"/>
            <a:ext cx="847164" cy="8471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4" y="4794073"/>
            <a:ext cx="844342" cy="8443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80" y="2021217"/>
            <a:ext cx="781838" cy="781838"/>
          </a:xfrm>
          <a:prstGeom prst="rect">
            <a:avLst/>
          </a:prstGeom>
        </p:spPr>
      </p:pic>
      <p:sp>
        <p:nvSpPr>
          <p:cNvPr id="45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290323" y="4859866"/>
            <a:ext cx="2277478" cy="98315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10024751" y="1853654"/>
            <a:ext cx="1899025" cy="948680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379925" y="4882585"/>
            <a:ext cx="2277478" cy="983150"/>
          </a:xfrm>
        </p:spPr>
        <p:txBody>
          <a:bodyPr>
            <a:noAutofit/>
          </a:bodyPr>
          <a:lstStyle>
            <a:lvl1pPr marL="0" indent="0" algn="r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320784" y="1929105"/>
            <a:ext cx="2277478" cy="983150"/>
          </a:xfrm>
        </p:spPr>
        <p:txBody>
          <a:bodyPr>
            <a:noAutofit/>
          </a:bodyPr>
          <a:lstStyle>
            <a:lvl1pPr marL="0" indent="0" algn="r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284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 optio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5419575" y="2024266"/>
            <a:ext cx="1877388" cy="2818823"/>
          </a:xfrm>
          <a:custGeom>
            <a:avLst/>
            <a:gdLst>
              <a:gd name="connsiteX0" fmla="*/ 0 w 2174875"/>
              <a:gd name="connsiteY0" fmla="*/ 0 h 3265488"/>
              <a:gd name="connsiteX1" fmla="*/ 71438 w 2174875"/>
              <a:gd name="connsiteY1" fmla="*/ 1588 h 3265488"/>
              <a:gd name="connsiteX2" fmla="*/ 142081 w 2174875"/>
              <a:gd name="connsiteY2" fmla="*/ 4764 h 3265488"/>
              <a:gd name="connsiteX3" fmla="*/ 213519 w 2174875"/>
              <a:gd name="connsiteY3" fmla="*/ 10321 h 3265488"/>
              <a:gd name="connsiteX4" fmla="*/ 283369 w 2174875"/>
              <a:gd name="connsiteY4" fmla="*/ 19849 h 3265488"/>
              <a:gd name="connsiteX5" fmla="*/ 354806 w 2174875"/>
              <a:gd name="connsiteY5" fmla="*/ 28582 h 3265488"/>
              <a:gd name="connsiteX6" fmla="*/ 425450 w 2174875"/>
              <a:gd name="connsiteY6" fmla="*/ 42873 h 3265488"/>
              <a:gd name="connsiteX7" fmla="*/ 493713 w 2174875"/>
              <a:gd name="connsiteY7" fmla="*/ 57958 h 3265488"/>
              <a:gd name="connsiteX8" fmla="*/ 562769 w 2174875"/>
              <a:gd name="connsiteY8" fmla="*/ 74631 h 3265488"/>
              <a:gd name="connsiteX9" fmla="*/ 631031 w 2174875"/>
              <a:gd name="connsiteY9" fmla="*/ 94479 h 3265488"/>
              <a:gd name="connsiteX10" fmla="*/ 697706 w 2174875"/>
              <a:gd name="connsiteY10" fmla="*/ 115916 h 3265488"/>
              <a:gd name="connsiteX11" fmla="*/ 765175 w 2174875"/>
              <a:gd name="connsiteY11" fmla="*/ 140528 h 3265488"/>
              <a:gd name="connsiteX12" fmla="*/ 831850 w 2174875"/>
              <a:gd name="connsiteY12" fmla="*/ 165934 h 3265488"/>
              <a:gd name="connsiteX13" fmla="*/ 897731 w 2174875"/>
              <a:gd name="connsiteY13" fmla="*/ 193722 h 3265488"/>
              <a:gd name="connsiteX14" fmla="*/ 962025 w 2174875"/>
              <a:gd name="connsiteY14" fmla="*/ 223892 h 3265488"/>
              <a:gd name="connsiteX15" fmla="*/ 1025525 w 2174875"/>
              <a:gd name="connsiteY15" fmla="*/ 257238 h 3265488"/>
              <a:gd name="connsiteX16" fmla="*/ 1088231 w 2174875"/>
              <a:gd name="connsiteY16" fmla="*/ 292965 h 3265488"/>
              <a:gd name="connsiteX17" fmla="*/ 1182688 w 2174875"/>
              <a:gd name="connsiteY17" fmla="*/ 350923 h 3265488"/>
              <a:gd name="connsiteX18" fmla="*/ 1273969 w 2174875"/>
              <a:gd name="connsiteY18" fmla="*/ 412851 h 3265488"/>
              <a:gd name="connsiteX19" fmla="*/ 1362869 w 2174875"/>
              <a:gd name="connsiteY19" fmla="*/ 480336 h 3265488"/>
              <a:gd name="connsiteX20" fmla="*/ 1444625 w 2174875"/>
              <a:gd name="connsiteY20" fmla="*/ 550203 h 3265488"/>
              <a:gd name="connsiteX21" fmla="*/ 1524000 w 2174875"/>
              <a:gd name="connsiteY21" fmla="*/ 623245 h 3265488"/>
              <a:gd name="connsiteX22" fmla="*/ 1598613 w 2174875"/>
              <a:gd name="connsiteY22" fmla="*/ 699464 h 3265488"/>
              <a:gd name="connsiteX23" fmla="*/ 1669256 w 2174875"/>
              <a:gd name="connsiteY23" fmla="*/ 780446 h 3265488"/>
              <a:gd name="connsiteX24" fmla="*/ 1735931 w 2174875"/>
              <a:gd name="connsiteY24" fmla="*/ 864604 h 3265488"/>
              <a:gd name="connsiteX25" fmla="*/ 1797050 w 2174875"/>
              <a:gd name="connsiteY25" fmla="*/ 949556 h 3265488"/>
              <a:gd name="connsiteX26" fmla="*/ 1854994 w 2174875"/>
              <a:gd name="connsiteY26" fmla="*/ 1037684 h 3265488"/>
              <a:gd name="connsiteX27" fmla="*/ 1906588 w 2174875"/>
              <a:gd name="connsiteY27" fmla="*/ 1129781 h 3265488"/>
              <a:gd name="connsiteX28" fmla="*/ 1955800 w 2174875"/>
              <a:gd name="connsiteY28" fmla="*/ 1222673 h 3265488"/>
              <a:gd name="connsiteX29" fmla="*/ 1999456 w 2174875"/>
              <a:gd name="connsiteY29" fmla="*/ 1317152 h 3265488"/>
              <a:gd name="connsiteX30" fmla="*/ 2037556 w 2174875"/>
              <a:gd name="connsiteY30" fmla="*/ 1414807 h 3265488"/>
              <a:gd name="connsiteX31" fmla="*/ 2072481 w 2174875"/>
              <a:gd name="connsiteY31" fmla="*/ 1514050 h 3265488"/>
              <a:gd name="connsiteX32" fmla="*/ 2101850 w 2174875"/>
              <a:gd name="connsiteY32" fmla="*/ 1612499 h 3265488"/>
              <a:gd name="connsiteX33" fmla="*/ 2126456 w 2174875"/>
              <a:gd name="connsiteY33" fmla="*/ 1714917 h 3265488"/>
              <a:gd name="connsiteX34" fmla="*/ 2146300 w 2174875"/>
              <a:gd name="connsiteY34" fmla="*/ 1817336 h 3265488"/>
              <a:gd name="connsiteX35" fmla="*/ 2161381 w 2174875"/>
              <a:gd name="connsiteY35" fmla="*/ 1920549 h 3265488"/>
              <a:gd name="connsiteX36" fmla="*/ 2170113 w 2174875"/>
              <a:gd name="connsiteY36" fmla="*/ 2026143 h 3265488"/>
              <a:gd name="connsiteX37" fmla="*/ 2174875 w 2174875"/>
              <a:gd name="connsiteY37" fmla="*/ 2129356 h 3265488"/>
              <a:gd name="connsiteX38" fmla="*/ 2174875 w 2174875"/>
              <a:gd name="connsiteY38" fmla="*/ 2234950 h 3265488"/>
              <a:gd name="connsiteX39" fmla="*/ 2170113 w 2174875"/>
              <a:gd name="connsiteY39" fmla="*/ 2339750 h 3265488"/>
              <a:gd name="connsiteX40" fmla="*/ 2159794 w 2174875"/>
              <a:gd name="connsiteY40" fmla="*/ 2445345 h 3265488"/>
              <a:gd name="connsiteX41" fmla="*/ 2144713 w 2174875"/>
              <a:gd name="connsiteY41" fmla="*/ 2550145 h 3265488"/>
              <a:gd name="connsiteX42" fmla="*/ 2123281 w 2174875"/>
              <a:gd name="connsiteY42" fmla="*/ 2655740 h 3265488"/>
              <a:gd name="connsiteX43" fmla="*/ 2097088 w 2174875"/>
              <a:gd name="connsiteY43" fmla="*/ 2758952 h 3265488"/>
              <a:gd name="connsiteX44" fmla="*/ 2065338 w 2174875"/>
              <a:gd name="connsiteY44" fmla="*/ 2862959 h 3265488"/>
              <a:gd name="connsiteX45" fmla="*/ 2028825 w 2174875"/>
              <a:gd name="connsiteY45" fmla="*/ 2964584 h 3265488"/>
              <a:gd name="connsiteX46" fmla="*/ 1985963 w 2174875"/>
              <a:gd name="connsiteY46" fmla="*/ 3067002 h 3265488"/>
              <a:gd name="connsiteX47" fmla="*/ 1937544 w 2174875"/>
              <a:gd name="connsiteY47" fmla="*/ 3166245 h 3265488"/>
              <a:gd name="connsiteX48" fmla="*/ 1883569 w 2174875"/>
              <a:gd name="connsiteY48" fmla="*/ 3265488 h 3265488"/>
              <a:gd name="connsiteX49" fmla="*/ 885771 w 2174875"/>
              <a:gd name="connsiteY49" fmla="*/ 2688870 h 3265488"/>
              <a:gd name="connsiteX50" fmla="*/ 0 w 2174875"/>
              <a:gd name="connsiteY50" fmla="*/ 1161679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4875" h="3265488">
                <a:moveTo>
                  <a:pt x="0" y="0"/>
                </a:moveTo>
                <a:lnTo>
                  <a:pt x="71438" y="1588"/>
                </a:lnTo>
                <a:lnTo>
                  <a:pt x="142081" y="4764"/>
                </a:lnTo>
                <a:lnTo>
                  <a:pt x="213519" y="10321"/>
                </a:lnTo>
                <a:lnTo>
                  <a:pt x="283369" y="19849"/>
                </a:lnTo>
                <a:lnTo>
                  <a:pt x="354806" y="28582"/>
                </a:lnTo>
                <a:lnTo>
                  <a:pt x="425450" y="42873"/>
                </a:lnTo>
                <a:lnTo>
                  <a:pt x="493713" y="57958"/>
                </a:lnTo>
                <a:lnTo>
                  <a:pt x="562769" y="74631"/>
                </a:lnTo>
                <a:lnTo>
                  <a:pt x="631031" y="94479"/>
                </a:lnTo>
                <a:lnTo>
                  <a:pt x="697706" y="115916"/>
                </a:lnTo>
                <a:lnTo>
                  <a:pt x="765175" y="140528"/>
                </a:lnTo>
                <a:lnTo>
                  <a:pt x="831850" y="165934"/>
                </a:lnTo>
                <a:lnTo>
                  <a:pt x="897731" y="193722"/>
                </a:lnTo>
                <a:lnTo>
                  <a:pt x="962025" y="223892"/>
                </a:lnTo>
                <a:lnTo>
                  <a:pt x="1025525" y="257238"/>
                </a:lnTo>
                <a:lnTo>
                  <a:pt x="1088231" y="292965"/>
                </a:lnTo>
                <a:lnTo>
                  <a:pt x="1182688" y="350923"/>
                </a:lnTo>
                <a:lnTo>
                  <a:pt x="1273969" y="412851"/>
                </a:lnTo>
                <a:lnTo>
                  <a:pt x="1362869" y="480336"/>
                </a:lnTo>
                <a:lnTo>
                  <a:pt x="1444625" y="550203"/>
                </a:lnTo>
                <a:lnTo>
                  <a:pt x="1524000" y="623245"/>
                </a:lnTo>
                <a:lnTo>
                  <a:pt x="1598613" y="699464"/>
                </a:lnTo>
                <a:lnTo>
                  <a:pt x="1669256" y="780446"/>
                </a:lnTo>
                <a:lnTo>
                  <a:pt x="1735931" y="864604"/>
                </a:lnTo>
                <a:lnTo>
                  <a:pt x="1797050" y="949556"/>
                </a:lnTo>
                <a:lnTo>
                  <a:pt x="1854994" y="1037684"/>
                </a:lnTo>
                <a:lnTo>
                  <a:pt x="1906588" y="1129781"/>
                </a:lnTo>
                <a:lnTo>
                  <a:pt x="1955800" y="1222673"/>
                </a:lnTo>
                <a:lnTo>
                  <a:pt x="1999456" y="1317152"/>
                </a:lnTo>
                <a:lnTo>
                  <a:pt x="2037556" y="1414807"/>
                </a:lnTo>
                <a:lnTo>
                  <a:pt x="2072481" y="1514050"/>
                </a:lnTo>
                <a:lnTo>
                  <a:pt x="2101850" y="1612499"/>
                </a:lnTo>
                <a:lnTo>
                  <a:pt x="2126456" y="1714917"/>
                </a:lnTo>
                <a:lnTo>
                  <a:pt x="2146300" y="1817336"/>
                </a:lnTo>
                <a:lnTo>
                  <a:pt x="2161381" y="1920549"/>
                </a:lnTo>
                <a:lnTo>
                  <a:pt x="2170113" y="2026143"/>
                </a:lnTo>
                <a:lnTo>
                  <a:pt x="2174875" y="2129356"/>
                </a:lnTo>
                <a:lnTo>
                  <a:pt x="2174875" y="2234950"/>
                </a:lnTo>
                <a:lnTo>
                  <a:pt x="2170113" y="2339750"/>
                </a:lnTo>
                <a:lnTo>
                  <a:pt x="2159794" y="2445345"/>
                </a:lnTo>
                <a:lnTo>
                  <a:pt x="2144713" y="2550145"/>
                </a:lnTo>
                <a:lnTo>
                  <a:pt x="2123281" y="2655740"/>
                </a:lnTo>
                <a:lnTo>
                  <a:pt x="2097088" y="2758952"/>
                </a:lnTo>
                <a:lnTo>
                  <a:pt x="2065338" y="2862959"/>
                </a:lnTo>
                <a:lnTo>
                  <a:pt x="2028825" y="2964584"/>
                </a:lnTo>
                <a:lnTo>
                  <a:pt x="1985963" y="3067002"/>
                </a:lnTo>
                <a:lnTo>
                  <a:pt x="1937544" y="3166245"/>
                </a:lnTo>
                <a:lnTo>
                  <a:pt x="1883569" y="3265488"/>
                </a:lnTo>
                <a:lnTo>
                  <a:pt x="885771" y="2688870"/>
                </a:lnTo>
                <a:lnTo>
                  <a:pt x="0" y="1161679"/>
                </a:lnTo>
                <a:close/>
              </a:path>
            </a:pathLst>
          </a:cu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3743631" y="4453316"/>
            <a:ext cx="3253225" cy="1413429"/>
          </a:xfrm>
          <a:custGeom>
            <a:avLst/>
            <a:gdLst>
              <a:gd name="connsiteX0" fmla="*/ 950989 w 3768725"/>
              <a:gd name="connsiteY0" fmla="*/ 0 h 1637399"/>
              <a:gd name="connsiteX1" fmla="*/ 2818537 w 3768725"/>
              <a:gd name="connsiteY1" fmla="*/ 0 h 1637399"/>
              <a:gd name="connsiteX2" fmla="*/ 3768725 w 3768725"/>
              <a:gd name="connsiteY2" fmla="*/ 548771 h 1637399"/>
              <a:gd name="connsiteX3" fmla="*/ 3732213 w 3768725"/>
              <a:gd name="connsiteY3" fmla="*/ 609912 h 1637399"/>
              <a:gd name="connsiteX4" fmla="*/ 3694113 w 3768725"/>
              <a:gd name="connsiteY4" fmla="*/ 671053 h 1637399"/>
              <a:gd name="connsiteX5" fmla="*/ 3652838 w 3768725"/>
              <a:gd name="connsiteY5" fmla="*/ 729018 h 1637399"/>
              <a:gd name="connsiteX6" fmla="*/ 3610769 w 3768725"/>
              <a:gd name="connsiteY6" fmla="*/ 786983 h 1637399"/>
              <a:gd name="connsiteX7" fmla="*/ 3566319 w 3768725"/>
              <a:gd name="connsiteY7" fmla="*/ 841771 h 1637399"/>
              <a:gd name="connsiteX8" fmla="*/ 3520281 w 3768725"/>
              <a:gd name="connsiteY8" fmla="*/ 896560 h 1637399"/>
              <a:gd name="connsiteX9" fmla="*/ 3473450 w 3768725"/>
              <a:gd name="connsiteY9" fmla="*/ 948967 h 1637399"/>
              <a:gd name="connsiteX10" fmla="*/ 3422650 w 3768725"/>
              <a:gd name="connsiteY10" fmla="*/ 1000579 h 1637399"/>
              <a:gd name="connsiteX11" fmla="*/ 3372644 w 3768725"/>
              <a:gd name="connsiteY11" fmla="*/ 1049016 h 1637399"/>
              <a:gd name="connsiteX12" fmla="*/ 3319463 w 3768725"/>
              <a:gd name="connsiteY12" fmla="*/ 1098246 h 1637399"/>
              <a:gd name="connsiteX13" fmla="*/ 3266281 w 3768725"/>
              <a:gd name="connsiteY13" fmla="*/ 1143506 h 1637399"/>
              <a:gd name="connsiteX14" fmla="*/ 3209925 w 3768725"/>
              <a:gd name="connsiteY14" fmla="*/ 1187973 h 1637399"/>
              <a:gd name="connsiteX15" fmla="*/ 3153569 w 3768725"/>
              <a:gd name="connsiteY15" fmla="*/ 1230851 h 1637399"/>
              <a:gd name="connsiteX16" fmla="*/ 3094038 w 3768725"/>
              <a:gd name="connsiteY16" fmla="*/ 1270553 h 1637399"/>
              <a:gd name="connsiteX17" fmla="*/ 3034506 w 3768725"/>
              <a:gd name="connsiteY17" fmla="*/ 1310255 h 1637399"/>
              <a:gd name="connsiteX18" fmla="*/ 2971800 w 3768725"/>
              <a:gd name="connsiteY18" fmla="*/ 1346781 h 1637399"/>
              <a:gd name="connsiteX19" fmla="*/ 2874169 w 3768725"/>
              <a:gd name="connsiteY19" fmla="*/ 1399981 h 1637399"/>
              <a:gd name="connsiteX20" fmla="*/ 2773363 w 3768725"/>
              <a:gd name="connsiteY20" fmla="*/ 1446830 h 1637399"/>
              <a:gd name="connsiteX21" fmla="*/ 2673350 w 3768725"/>
              <a:gd name="connsiteY21" fmla="*/ 1489708 h 1637399"/>
              <a:gd name="connsiteX22" fmla="*/ 2570956 w 3768725"/>
              <a:gd name="connsiteY22" fmla="*/ 1526234 h 1637399"/>
              <a:gd name="connsiteX23" fmla="*/ 2466975 w 3768725"/>
              <a:gd name="connsiteY23" fmla="*/ 1558789 h 1637399"/>
              <a:gd name="connsiteX24" fmla="*/ 2363788 w 3768725"/>
              <a:gd name="connsiteY24" fmla="*/ 1584198 h 1637399"/>
              <a:gd name="connsiteX25" fmla="*/ 2258219 w 3768725"/>
              <a:gd name="connsiteY25" fmla="*/ 1605638 h 1637399"/>
              <a:gd name="connsiteX26" fmla="*/ 2153444 w 3768725"/>
              <a:gd name="connsiteY26" fmla="*/ 1620724 h 1637399"/>
              <a:gd name="connsiteX27" fmla="*/ 2047875 w 3768725"/>
              <a:gd name="connsiteY27" fmla="*/ 1631841 h 1637399"/>
              <a:gd name="connsiteX28" fmla="*/ 1943100 w 3768725"/>
              <a:gd name="connsiteY28" fmla="*/ 1637399 h 1637399"/>
              <a:gd name="connsiteX29" fmla="*/ 1837531 w 3768725"/>
              <a:gd name="connsiteY29" fmla="*/ 1637399 h 1637399"/>
              <a:gd name="connsiteX30" fmla="*/ 1732756 w 3768725"/>
              <a:gd name="connsiteY30" fmla="*/ 1633429 h 1637399"/>
              <a:gd name="connsiteX31" fmla="*/ 1628775 w 3768725"/>
              <a:gd name="connsiteY31" fmla="*/ 1622312 h 1637399"/>
              <a:gd name="connsiteX32" fmla="*/ 1525588 w 3768725"/>
              <a:gd name="connsiteY32" fmla="*/ 1607226 h 1637399"/>
              <a:gd name="connsiteX33" fmla="*/ 1423194 w 3768725"/>
              <a:gd name="connsiteY33" fmla="*/ 1587375 h 1637399"/>
              <a:gd name="connsiteX34" fmla="*/ 1320800 w 3768725"/>
              <a:gd name="connsiteY34" fmla="*/ 1562759 h 1637399"/>
              <a:gd name="connsiteX35" fmla="*/ 1220788 w 3768725"/>
              <a:gd name="connsiteY35" fmla="*/ 1534174 h 1637399"/>
              <a:gd name="connsiteX36" fmla="*/ 1123156 w 3768725"/>
              <a:gd name="connsiteY36" fmla="*/ 1500824 h 1637399"/>
              <a:gd name="connsiteX37" fmla="*/ 1025525 w 3768725"/>
              <a:gd name="connsiteY37" fmla="*/ 1461122 h 1637399"/>
              <a:gd name="connsiteX38" fmla="*/ 929481 w 3768725"/>
              <a:gd name="connsiteY38" fmla="*/ 1416656 h 1637399"/>
              <a:gd name="connsiteX39" fmla="*/ 836613 w 3768725"/>
              <a:gd name="connsiteY39" fmla="*/ 1369014 h 1637399"/>
              <a:gd name="connsiteX40" fmla="*/ 746919 w 3768725"/>
              <a:gd name="connsiteY40" fmla="*/ 1315813 h 1637399"/>
              <a:gd name="connsiteX41" fmla="*/ 658019 w 3768725"/>
              <a:gd name="connsiteY41" fmla="*/ 1259436 h 1637399"/>
              <a:gd name="connsiteX42" fmla="*/ 571500 w 3768725"/>
              <a:gd name="connsiteY42" fmla="*/ 1196707 h 1637399"/>
              <a:gd name="connsiteX43" fmla="*/ 488950 w 3768725"/>
              <a:gd name="connsiteY43" fmla="*/ 1131596 h 1637399"/>
              <a:gd name="connsiteX44" fmla="*/ 407988 w 3768725"/>
              <a:gd name="connsiteY44" fmla="*/ 1061720 h 1637399"/>
              <a:gd name="connsiteX45" fmla="*/ 331788 w 3768725"/>
              <a:gd name="connsiteY45" fmla="*/ 987081 h 1637399"/>
              <a:gd name="connsiteX46" fmla="*/ 257175 w 3768725"/>
              <a:gd name="connsiteY46" fmla="*/ 907677 h 1637399"/>
              <a:gd name="connsiteX47" fmla="*/ 187325 w 3768725"/>
              <a:gd name="connsiteY47" fmla="*/ 823508 h 1637399"/>
              <a:gd name="connsiteX48" fmla="*/ 121444 w 3768725"/>
              <a:gd name="connsiteY48" fmla="*/ 736958 h 1637399"/>
              <a:gd name="connsiteX49" fmla="*/ 59531 w 3768725"/>
              <a:gd name="connsiteY49" fmla="*/ 644849 h 1637399"/>
              <a:gd name="connsiteX50" fmla="*/ 0 w 3768725"/>
              <a:gd name="connsiteY50" fmla="*/ 548771 h 16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68725" h="1637399">
                <a:moveTo>
                  <a:pt x="950989" y="0"/>
                </a:moveTo>
                <a:lnTo>
                  <a:pt x="2818537" y="0"/>
                </a:lnTo>
                <a:lnTo>
                  <a:pt x="3768725" y="548771"/>
                </a:lnTo>
                <a:lnTo>
                  <a:pt x="3732213" y="609912"/>
                </a:lnTo>
                <a:lnTo>
                  <a:pt x="3694113" y="671053"/>
                </a:lnTo>
                <a:lnTo>
                  <a:pt x="3652838" y="729018"/>
                </a:lnTo>
                <a:lnTo>
                  <a:pt x="3610769" y="786983"/>
                </a:lnTo>
                <a:lnTo>
                  <a:pt x="3566319" y="841771"/>
                </a:lnTo>
                <a:lnTo>
                  <a:pt x="3520281" y="896560"/>
                </a:lnTo>
                <a:lnTo>
                  <a:pt x="3473450" y="948967"/>
                </a:lnTo>
                <a:lnTo>
                  <a:pt x="3422650" y="1000579"/>
                </a:lnTo>
                <a:lnTo>
                  <a:pt x="3372644" y="1049016"/>
                </a:lnTo>
                <a:lnTo>
                  <a:pt x="3319463" y="1098246"/>
                </a:lnTo>
                <a:lnTo>
                  <a:pt x="3266281" y="1143506"/>
                </a:lnTo>
                <a:lnTo>
                  <a:pt x="3209925" y="1187973"/>
                </a:lnTo>
                <a:lnTo>
                  <a:pt x="3153569" y="1230851"/>
                </a:lnTo>
                <a:lnTo>
                  <a:pt x="3094038" y="1270553"/>
                </a:lnTo>
                <a:lnTo>
                  <a:pt x="3034506" y="1310255"/>
                </a:lnTo>
                <a:lnTo>
                  <a:pt x="2971800" y="1346781"/>
                </a:lnTo>
                <a:lnTo>
                  <a:pt x="2874169" y="1399981"/>
                </a:lnTo>
                <a:lnTo>
                  <a:pt x="2773363" y="1446830"/>
                </a:lnTo>
                <a:lnTo>
                  <a:pt x="2673350" y="1489708"/>
                </a:lnTo>
                <a:lnTo>
                  <a:pt x="2570956" y="1526234"/>
                </a:lnTo>
                <a:lnTo>
                  <a:pt x="2466975" y="1558789"/>
                </a:lnTo>
                <a:lnTo>
                  <a:pt x="2363788" y="1584198"/>
                </a:lnTo>
                <a:lnTo>
                  <a:pt x="2258219" y="1605638"/>
                </a:lnTo>
                <a:lnTo>
                  <a:pt x="2153444" y="1620724"/>
                </a:lnTo>
                <a:lnTo>
                  <a:pt x="2047875" y="1631841"/>
                </a:lnTo>
                <a:lnTo>
                  <a:pt x="1943100" y="1637399"/>
                </a:lnTo>
                <a:lnTo>
                  <a:pt x="1837531" y="1637399"/>
                </a:lnTo>
                <a:lnTo>
                  <a:pt x="1732756" y="1633429"/>
                </a:lnTo>
                <a:lnTo>
                  <a:pt x="1628775" y="1622312"/>
                </a:lnTo>
                <a:lnTo>
                  <a:pt x="1525588" y="1607226"/>
                </a:lnTo>
                <a:lnTo>
                  <a:pt x="1423194" y="1587375"/>
                </a:lnTo>
                <a:lnTo>
                  <a:pt x="1320800" y="1562759"/>
                </a:lnTo>
                <a:lnTo>
                  <a:pt x="1220788" y="1534174"/>
                </a:lnTo>
                <a:lnTo>
                  <a:pt x="1123156" y="1500824"/>
                </a:lnTo>
                <a:lnTo>
                  <a:pt x="1025525" y="1461122"/>
                </a:lnTo>
                <a:lnTo>
                  <a:pt x="929481" y="1416656"/>
                </a:lnTo>
                <a:lnTo>
                  <a:pt x="836613" y="1369014"/>
                </a:lnTo>
                <a:lnTo>
                  <a:pt x="746919" y="1315813"/>
                </a:lnTo>
                <a:lnTo>
                  <a:pt x="658019" y="1259436"/>
                </a:lnTo>
                <a:lnTo>
                  <a:pt x="571500" y="1196707"/>
                </a:lnTo>
                <a:lnTo>
                  <a:pt x="488950" y="1131596"/>
                </a:lnTo>
                <a:lnTo>
                  <a:pt x="407988" y="1061720"/>
                </a:lnTo>
                <a:lnTo>
                  <a:pt x="331788" y="987081"/>
                </a:lnTo>
                <a:lnTo>
                  <a:pt x="257175" y="907677"/>
                </a:lnTo>
                <a:lnTo>
                  <a:pt x="187325" y="823508"/>
                </a:lnTo>
                <a:lnTo>
                  <a:pt x="121444" y="736958"/>
                </a:lnTo>
                <a:lnTo>
                  <a:pt x="59531" y="644849"/>
                </a:lnTo>
                <a:lnTo>
                  <a:pt x="0" y="5487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 userDrawn="1"/>
        </p:nvSpPr>
        <p:spPr bwMode="auto">
          <a:xfrm>
            <a:off x="3443522" y="2024266"/>
            <a:ext cx="1878758" cy="2818823"/>
          </a:xfrm>
          <a:custGeom>
            <a:avLst/>
            <a:gdLst>
              <a:gd name="connsiteX0" fmla="*/ 2176463 w 2176463"/>
              <a:gd name="connsiteY0" fmla="*/ 0 h 3265488"/>
              <a:gd name="connsiteX1" fmla="*/ 2176463 w 2176463"/>
              <a:gd name="connsiteY1" fmla="*/ 1147103 h 3265488"/>
              <a:gd name="connsiteX2" fmla="*/ 1278357 w 2176463"/>
              <a:gd name="connsiteY2" fmla="*/ 2695562 h 3265488"/>
              <a:gd name="connsiteX3" fmla="*/ 291306 w 2176463"/>
              <a:gd name="connsiteY3" fmla="*/ 3265488 h 3265488"/>
              <a:gd name="connsiteX4" fmla="*/ 255588 w 2176463"/>
              <a:gd name="connsiteY4" fmla="*/ 3202767 h 3265488"/>
              <a:gd name="connsiteX5" fmla="*/ 223838 w 2176463"/>
              <a:gd name="connsiteY5" fmla="*/ 3138457 h 3265488"/>
              <a:gd name="connsiteX6" fmla="*/ 193675 w 2176463"/>
              <a:gd name="connsiteY6" fmla="*/ 3074942 h 3265488"/>
              <a:gd name="connsiteX7" fmla="*/ 164306 w 2176463"/>
              <a:gd name="connsiteY7" fmla="*/ 3009045 h 3265488"/>
              <a:gd name="connsiteX8" fmla="*/ 138906 w 2176463"/>
              <a:gd name="connsiteY8" fmla="*/ 2943147 h 3265488"/>
              <a:gd name="connsiteX9" fmla="*/ 115888 w 2176463"/>
              <a:gd name="connsiteY9" fmla="*/ 2876456 h 3265488"/>
              <a:gd name="connsiteX10" fmla="*/ 92869 w 2176463"/>
              <a:gd name="connsiteY10" fmla="*/ 2808177 h 3265488"/>
              <a:gd name="connsiteX11" fmla="*/ 74613 w 2176463"/>
              <a:gd name="connsiteY11" fmla="*/ 2740692 h 3265488"/>
              <a:gd name="connsiteX12" fmla="*/ 56356 w 2176463"/>
              <a:gd name="connsiteY12" fmla="*/ 2670825 h 3265488"/>
              <a:gd name="connsiteX13" fmla="*/ 41275 w 2176463"/>
              <a:gd name="connsiteY13" fmla="*/ 2601752 h 3265488"/>
              <a:gd name="connsiteX14" fmla="*/ 28575 w 2176463"/>
              <a:gd name="connsiteY14" fmla="*/ 2531885 h 3265488"/>
              <a:gd name="connsiteX15" fmla="*/ 18256 w 2176463"/>
              <a:gd name="connsiteY15" fmla="*/ 2462018 h 3265488"/>
              <a:gd name="connsiteX16" fmla="*/ 10319 w 2176463"/>
              <a:gd name="connsiteY16" fmla="*/ 2390563 h 3265488"/>
              <a:gd name="connsiteX17" fmla="*/ 4763 w 2176463"/>
              <a:gd name="connsiteY17" fmla="*/ 2319902 h 3265488"/>
              <a:gd name="connsiteX18" fmla="*/ 1588 w 2176463"/>
              <a:gd name="connsiteY18" fmla="*/ 2248447 h 3265488"/>
              <a:gd name="connsiteX19" fmla="*/ 0 w 2176463"/>
              <a:gd name="connsiteY19" fmla="*/ 2176992 h 3265488"/>
              <a:gd name="connsiteX20" fmla="*/ 3175 w 2176463"/>
              <a:gd name="connsiteY20" fmla="*/ 2064252 h 3265488"/>
              <a:gd name="connsiteX21" fmla="*/ 10319 w 2176463"/>
              <a:gd name="connsiteY21" fmla="*/ 1953894 h 3265488"/>
              <a:gd name="connsiteX22" fmla="*/ 24606 w 2176463"/>
              <a:gd name="connsiteY22" fmla="*/ 1845918 h 3265488"/>
              <a:gd name="connsiteX23" fmla="*/ 44450 w 2176463"/>
              <a:gd name="connsiteY23" fmla="*/ 1737942 h 3265488"/>
              <a:gd name="connsiteX24" fmla="*/ 68263 w 2176463"/>
              <a:gd name="connsiteY24" fmla="*/ 1632347 h 3265488"/>
              <a:gd name="connsiteX25" fmla="*/ 97631 w 2176463"/>
              <a:gd name="connsiteY25" fmla="*/ 1529135 h 3265488"/>
              <a:gd name="connsiteX26" fmla="*/ 130969 w 2176463"/>
              <a:gd name="connsiteY26" fmla="*/ 1428304 h 3265488"/>
              <a:gd name="connsiteX27" fmla="*/ 170656 w 2176463"/>
              <a:gd name="connsiteY27" fmla="*/ 1329061 h 3265488"/>
              <a:gd name="connsiteX28" fmla="*/ 215106 w 2176463"/>
              <a:gd name="connsiteY28" fmla="*/ 1232994 h 3265488"/>
              <a:gd name="connsiteX29" fmla="*/ 261938 w 2176463"/>
              <a:gd name="connsiteY29" fmla="*/ 1138515 h 3265488"/>
              <a:gd name="connsiteX30" fmla="*/ 315119 w 2176463"/>
              <a:gd name="connsiteY30" fmla="*/ 1048799 h 3265488"/>
              <a:gd name="connsiteX31" fmla="*/ 371475 w 2176463"/>
              <a:gd name="connsiteY31" fmla="*/ 960671 h 3265488"/>
              <a:gd name="connsiteX32" fmla="*/ 431006 w 2176463"/>
              <a:gd name="connsiteY32" fmla="*/ 874925 h 3265488"/>
              <a:gd name="connsiteX33" fmla="*/ 496888 w 2176463"/>
              <a:gd name="connsiteY33" fmla="*/ 792355 h 3265488"/>
              <a:gd name="connsiteX34" fmla="*/ 565150 w 2176463"/>
              <a:gd name="connsiteY34" fmla="*/ 713755 h 3265488"/>
              <a:gd name="connsiteX35" fmla="*/ 637382 w 2176463"/>
              <a:gd name="connsiteY35" fmla="*/ 637536 h 3265488"/>
              <a:gd name="connsiteX36" fmla="*/ 713582 w 2176463"/>
              <a:gd name="connsiteY36" fmla="*/ 565288 h 3265488"/>
              <a:gd name="connsiteX37" fmla="*/ 790575 w 2176463"/>
              <a:gd name="connsiteY37" fmla="*/ 497008 h 3265488"/>
              <a:gd name="connsiteX38" fmla="*/ 873125 w 2176463"/>
              <a:gd name="connsiteY38" fmla="*/ 432699 h 3265488"/>
              <a:gd name="connsiteX39" fmla="*/ 958850 w 2176463"/>
              <a:gd name="connsiteY39" fmla="*/ 371565 h 3265488"/>
              <a:gd name="connsiteX40" fmla="*/ 1046957 w 2176463"/>
              <a:gd name="connsiteY40" fmla="*/ 315195 h 3265488"/>
              <a:gd name="connsiteX41" fmla="*/ 1138238 w 2176463"/>
              <a:gd name="connsiteY41" fmla="*/ 263589 h 3265488"/>
              <a:gd name="connsiteX42" fmla="*/ 1232694 w 2176463"/>
              <a:gd name="connsiteY42" fmla="*/ 215159 h 3265488"/>
              <a:gd name="connsiteX43" fmla="*/ 1328738 w 2176463"/>
              <a:gd name="connsiteY43" fmla="*/ 172286 h 3265488"/>
              <a:gd name="connsiteX44" fmla="*/ 1427957 w 2176463"/>
              <a:gd name="connsiteY44" fmla="*/ 132589 h 3265488"/>
              <a:gd name="connsiteX45" fmla="*/ 1528763 w 2176463"/>
              <a:gd name="connsiteY45" fmla="*/ 99243 h 3265488"/>
              <a:gd name="connsiteX46" fmla="*/ 1631951 w 2176463"/>
              <a:gd name="connsiteY46" fmla="*/ 68279 h 3265488"/>
              <a:gd name="connsiteX47" fmla="*/ 1737519 w 2176463"/>
              <a:gd name="connsiteY47" fmla="*/ 44461 h 3265488"/>
              <a:gd name="connsiteX48" fmla="*/ 1843882 w 2176463"/>
              <a:gd name="connsiteY48" fmla="*/ 26200 h 3265488"/>
              <a:gd name="connsiteX49" fmla="*/ 1954213 w 2176463"/>
              <a:gd name="connsiteY49" fmla="*/ 11909 h 3265488"/>
              <a:gd name="connsiteX50" fmla="*/ 2063751 w 2176463"/>
              <a:gd name="connsiteY50" fmla="*/ 3176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6463" h="3265488">
                <a:moveTo>
                  <a:pt x="2176463" y="0"/>
                </a:moveTo>
                <a:lnTo>
                  <a:pt x="2176463" y="1147103"/>
                </a:lnTo>
                <a:lnTo>
                  <a:pt x="1278357" y="2695562"/>
                </a:lnTo>
                <a:lnTo>
                  <a:pt x="291306" y="3265488"/>
                </a:lnTo>
                <a:lnTo>
                  <a:pt x="255588" y="3202767"/>
                </a:lnTo>
                <a:lnTo>
                  <a:pt x="223838" y="3138457"/>
                </a:lnTo>
                <a:lnTo>
                  <a:pt x="193675" y="3074942"/>
                </a:lnTo>
                <a:lnTo>
                  <a:pt x="164306" y="3009045"/>
                </a:lnTo>
                <a:lnTo>
                  <a:pt x="138906" y="2943147"/>
                </a:lnTo>
                <a:lnTo>
                  <a:pt x="115888" y="2876456"/>
                </a:lnTo>
                <a:lnTo>
                  <a:pt x="92869" y="2808177"/>
                </a:lnTo>
                <a:lnTo>
                  <a:pt x="74613" y="2740692"/>
                </a:lnTo>
                <a:lnTo>
                  <a:pt x="56356" y="2670825"/>
                </a:lnTo>
                <a:lnTo>
                  <a:pt x="41275" y="2601752"/>
                </a:lnTo>
                <a:lnTo>
                  <a:pt x="28575" y="2531885"/>
                </a:lnTo>
                <a:lnTo>
                  <a:pt x="18256" y="2462018"/>
                </a:lnTo>
                <a:lnTo>
                  <a:pt x="10319" y="2390563"/>
                </a:lnTo>
                <a:lnTo>
                  <a:pt x="4763" y="2319902"/>
                </a:lnTo>
                <a:lnTo>
                  <a:pt x="1588" y="2248447"/>
                </a:lnTo>
                <a:lnTo>
                  <a:pt x="0" y="2176992"/>
                </a:lnTo>
                <a:lnTo>
                  <a:pt x="3175" y="2064252"/>
                </a:lnTo>
                <a:lnTo>
                  <a:pt x="10319" y="1953894"/>
                </a:lnTo>
                <a:lnTo>
                  <a:pt x="24606" y="1845918"/>
                </a:lnTo>
                <a:lnTo>
                  <a:pt x="44450" y="1737942"/>
                </a:lnTo>
                <a:lnTo>
                  <a:pt x="68263" y="1632347"/>
                </a:lnTo>
                <a:lnTo>
                  <a:pt x="97631" y="1529135"/>
                </a:lnTo>
                <a:lnTo>
                  <a:pt x="130969" y="1428304"/>
                </a:lnTo>
                <a:lnTo>
                  <a:pt x="170656" y="1329061"/>
                </a:lnTo>
                <a:lnTo>
                  <a:pt x="215106" y="1232994"/>
                </a:lnTo>
                <a:lnTo>
                  <a:pt x="261938" y="1138515"/>
                </a:lnTo>
                <a:lnTo>
                  <a:pt x="315119" y="1048799"/>
                </a:lnTo>
                <a:lnTo>
                  <a:pt x="371475" y="960671"/>
                </a:lnTo>
                <a:lnTo>
                  <a:pt x="431006" y="874925"/>
                </a:lnTo>
                <a:lnTo>
                  <a:pt x="496888" y="792355"/>
                </a:lnTo>
                <a:lnTo>
                  <a:pt x="565150" y="713755"/>
                </a:lnTo>
                <a:lnTo>
                  <a:pt x="637382" y="637536"/>
                </a:lnTo>
                <a:lnTo>
                  <a:pt x="713582" y="565288"/>
                </a:lnTo>
                <a:lnTo>
                  <a:pt x="790575" y="497008"/>
                </a:lnTo>
                <a:lnTo>
                  <a:pt x="873125" y="432699"/>
                </a:lnTo>
                <a:lnTo>
                  <a:pt x="958850" y="371565"/>
                </a:lnTo>
                <a:lnTo>
                  <a:pt x="1046957" y="315195"/>
                </a:lnTo>
                <a:lnTo>
                  <a:pt x="1138238" y="263589"/>
                </a:lnTo>
                <a:lnTo>
                  <a:pt x="1232694" y="215159"/>
                </a:lnTo>
                <a:lnTo>
                  <a:pt x="1328738" y="172286"/>
                </a:lnTo>
                <a:lnTo>
                  <a:pt x="1427957" y="132589"/>
                </a:lnTo>
                <a:lnTo>
                  <a:pt x="1528763" y="99243"/>
                </a:lnTo>
                <a:lnTo>
                  <a:pt x="1631951" y="68279"/>
                </a:lnTo>
                <a:lnTo>
                  <a:pt x="1737519" y="44461"/>
                </a:lnTo>
                <a:lnTo>
                  <a:pt x="1843882" y="26200"/>
                </a:lnTo>
                <a:lnTo>
                  <a:pt x="1954213" y="11909"/>
                </a:lnTo>
                <a:lnTo>
                  <a:pt x="2063751" y="3176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cxnSp>
        <p:nvCxnSpPr>
          <p:cNvPr id="28" name="Straight Connector 8"/>
          <p:cNvCxnSpPr/>
          <p:nvPr userDrawn="1"/>
        </p:nvCxnSpPr>
        <p:spPr>
          <a:xfrm flipV="1">
            <a:off x="6283227" y="4649923"/>
            <a:ext cx="2099265" cy="957301"/>
          </a:xfrm>
          <a:prstGeom prst="bentConnector3">
            <a:avLst>
              <a:gd name="adj1" fmla="val 58822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2"/>
          <p:cNvCxnSpPr/>
          <p:nvPr userDrawn="1"/>
        </p:nvCxnSpPr>
        <p:spPr>
          <a:xfrm flipV="1">
            <a:off x="7136510" y="2464866"/>
            <a:ext cx="1245982" cy="570126"/>
          </a:xfrm>
          <a:prstGeom prst="bentConnector3">
            <a:avLst>
              <a:gd name="adj1" fmla="val 50000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2"/>
          <p:cNvCxnSpPr/>
          <p:nvPr userDrawn="1"/>
        </p:nvCxnSpPr>
        <p:spPr>
          <a:xfrm rot="10800000" flipV="1">
            <a:off x="2678051" y="2260664"/>
            <a:ext cx="1640068" cy="1122662"/>
          </a:xfrm>
          <a:prstGeom prst="bentConnector3">
            <a:avLst>
              <a:gd name="adj1" fmla="val 57763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3787239" y="2821995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5856583" y="2867157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429830" y="4649923"/>
            <a:ext cx="1853398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8624890" y="4580091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8624890" y="4843089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624890" y="2343667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624890" y="2606665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638515" y="3619725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638515" y="3882723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0128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hole op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10" name="Chart 9"/>
          <p:cNvGraphicFramePr/>
          <p:nvPr userDrawn="1"/>
        </p:nvGraphicFramePr>
        <p:xfrm>
          <a:off x="3145485" y="1042118"/>
          <a:ext cx="6556771" cy="586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Group 13"/>
          <p:cNvGrpSpPr/>
          <p:nvPr userDrawn="1"/>
        </p:nvGrpSpPr>
        <p:grpSpPr>
          <a:xfrm>
            <a:off x="727862" y="2637254"/>
            <a:ext cx="296826" cy="431747"/>
            <a:chOff x="4838700" y="2774950"/>
            <a:chExt cx="279400" cy="406400"/>
          </a:xfrm>
          <a:solidFill>
            <a:schemeClr val="accent3"/>
          </a:solidFill>
        </p:grpSpPr>
        <p:sp>
          <p:nvSpPr>
            <p:cNvPr id="1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8" name="Straight Connector 3"/>
          <p:cNvCxnSpPr/>
          <p:nvPr userDrawn="1"/>
        </p:nvCxnSpPr>
        <p:spPr>
          <a:xfrm flipV="1">
            <a:off x="1187843" y="2346714"/>
            <a:ext cx="2834640" cy="506413"/>
          </a:xfrm>
          <a:prstGeom prst="bentConnector3">
            <a:avLst>
              <a:gd name="adj1" fmla="val 49352"/>
            </a:avLst>
          </a:prstGeom>
          <a:ln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826792" y="2546033"/>
            <a:ext cx="640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884818" y="5038640"/>
            <a:ext cx="64008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8826792" y="3768445"/>
            <a:ext cx="64008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47"/>
          <p:cNvSpPr>
            <a:spLocks noEditPoints="1"/>
          </p:cNvSpPr>
          <p:nvPr userDrawn="1"/>
        </p:nvSpPr>
        <p:spPr bwMode="auto">
          <a:xfrm>
            <a:off x="8314734" y="2260046"/>
            <a:ext cx="313019" cy="313019"/>
          </a:xfrm>
          <a:custGeom>
            <a:avLst/>
            <a:gdLst>
              <a:gd name="T0" fmla="*/ 19 w 212"/>
              <a:gd name="T1" fmla="*/ 72 h 212"/>
              <a:gd name="T2" fmla="*/ 4 w 212"/>
              <a:gd name="T3" fmla="*/ 45 h 212"/>
              <a:gd name="T4" fmla="*/ 33 w 212"/>
              <a:gd name="T5" fmla="*/ 36 h 212"/>
              <a:gd name="T6" fmla="*/ 43 w 212"/>
              <a:gd name="T7" fmla="*/ 5 h 212"/>
              <a:gd name="T8" fmla="*/ 62 w 212"/>
              <a:gd name="T9" fmla="*/ 0 h 212"/>
              <a:gd name="T10" fmla="*/ 72 w 212"/>
              <a:gd name="T11" fmla="*/ 19 h 212"/>
              <a:gd name="T12" fmla="*/ 99 w 212"/>
              <a:gd name="T13" fmla="*/ 4 h 212"/>
              <a:gd name="T14" fmla="*/ 108 w 212"/>
              <a:gd name="T15" fmla="*/ 33 h 212"/>
              <a:gd name="T16" fmla="*/ 139 w 212"/>
              <a:gd name="T17" fmla="*/ 43 h 212"/>
              <a:gd name="T18" fmla="*/ 145 w 212"/>
              <a:gd name="T19" fmla="*/ 62 h 212"/>
              <a:gd name="T20" fmla="*/ 125 w 212"/>
              <a:gd name="T21" fmla="*/ 72 h 212"/>
              <a:gd name="T22" fmla="*/ 140 w 212"/>
              <a:gd name="T23" fmla="*/ 99 h 212"/>
              <a:gd name="T24" fmla="*/ 111 w 212"/>
              <a:gd name="T25" fmla="*/ 108 h 212"/>
              <a:gd name="T26" fmla="*/ 101 w 212"/>
              <a:gd name="T27" fmla="*/ 139 h 212"/>
              <a:gd name="T28" fmla="*/ 83 w 212"/>
              <a:gd name="T29" fmla="*/ 144 h 212"/>
              <a:gd name="T30" fmla="*/ 72 w 212"/>
              <a:gd name="T31" fmla="*/ 125 h 212"/>
              <a:gd name="T32" fmla="*/ 45 w 212"/>
              <a:gd name="T33" fmla="*/ 140 h 212"/>
              <a:gd name="T34" fmla="*/ 36 w 212"/>
              <a:gd name="T35" fmla="*/ 111 h 212"/>
              <a:gd name="T36" fmla="*/ 5 w 212"/>
              <a:gd name="T37" fmla="*/ 101 h 212"/>
              <a:gd name="T38" fmla="*/ 0 w 212"/>
              <a:gd name="T39" fmla="*/ 83 h 212"/>
              <a:gd name="T40" fmla="*/ 45 w 212"/>
              <a:gd name="T41" fmla="*/ 72 h 212"/>
              <a:gd name="T42" fmla="*/ 72 w 212"/>
              <a:gd name="T43" fmla="*/ 99 h 212"/>
              <a:gd name="T44" fmla="*/ 99 w 212"/>
              <a:gd name="T45" fmla="*/ 72 h 212"/>
              <a:gd name="T46" fmla="*/ 88 w 212"/>
              <a:gd name="T47" fmla="*/ 51 h 212"/>
              <a:gd name="T48" fmla="*/ 65 w 212"/>
              <a:gd name="T49" fmla="*/ 47 h 212"/>
              <a:gd name="T50" fmla="*/ 45 w 212"/>
              <a:gd name="T51" fmla="*/ 72 h 212"/>
              <a:gd name="T52" fmla="*/ 117 w 212"/>
              <a:gd name="T53" fmla="*/ 158 h 212"/>
              <a:gd name="T54" fmla="*/ 117 w 212"/>
              <a:gd name="T55" fmla="*/ 150 h 212"/>
              <a:gd name="T56" fmla="*/ 105 w 212"/>
              <a:gd name="T57" fmla="*/ 134 h 212"/>
              <a:gd name="T58" fmla="*/ 130 w 212"/>
              <a:gd name="T59" fmla="*/ 124 h 212"/>
              <a:gd name="T60" fmla="*/ 149 w 212"/>
              <a:gd name="T61" fmla="*/ 98 h 212"/>
              <a:gd name="T62" fmla="*/ 168 w 212"/>
              <a:gd name="T63" fmla="*/ 98 h 212"/>
              <a:gd name="T64" fmla="*/ 187 w 212"/>
              <a:gd name="T65" fmla="*/ 124 h 212"/>
              <a:gd name="T66" fmla="*/ 212 w 212"/>
              <a:gd name="T67" fmla="*/ 134 h 212"/>
              <a:gd name="T68" fmla="*/ 200 w 212"/>
              <a:gd name="T69" fmla="*/ 154 h 212"/>
              <a:gd name="T70" fmla="*/ 212 w 212"/>
              <a:gd name="T71" fmla="*/ 175 h 212"/>
              <a:gd name="T72" fmla="*/ 187 w 212"/>
              <a:gd name="T73" fmla="*/ 185 h 212"/>
              <a:gd name="T74" fmla="*/ 168 w 212"/>
              <a:gd name="T75" fmla="*/ 211 h 212"/>
              <a:gd name="T76" fmla="*/ 149 w 212"/>
              <a:gd name="T77" fmla="*/ 211 h 212"/>
              <a:gd name="T78" fmla="*/ 130 w 212"/>
              <a:gd name="T79" fmla="*/ 185 h 212"/>
              <a:gd name="T80" fmla="*/ 105 w 212"/>
              <a:gd name="T81" fmla="*/ 175 h 212"/>
              <a:gd name="T82" fmla="*/ 159 w 212"/>
              <a:gd name="T83" fmla="*/ 175 h 212"/>
              <a:gd name="T84" fmla="*/ 179 w 212"/>
              <a:gd name="T85" fmla="*/ 154 h 212"/>
              <a:gd name="T86" fmla="*/ 159 w 212"/>
              <a:gd name="T87" fmla="*/ 133 h 212"/>
              <a:gd name="T88" fmla="*/ 138 w 212"/>
              <a:gd name="T89" fmla="*/ 154 h 212"/>
              <a:gd name="T90" fmla="*/ 159 w 212"/>
              <a:gd name="T91" fmla="*/ 175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2" h="212">
                <a:moveTo>
                  <a:pt x="19" y="74"/>
                </a:moveTo>
                <a:cubicBezTo>
                  <a:pt x="19" y="72"/>
                  <a:pt x="19" y="72"/>
                  <a:pt x="19" y="72"/>
                </a:cubicBezTo>
                <a:cubicBezTo>
                  <a:pt x="19" y="67"/>
                  <a:pt x="20" y="62"/>
                  <a:pt x="21" y="58"/>
                </a:cubicBezTo>
                <a:cubicBezTo>
                  <a:pt x="4" y="45"/>
                  <a:pt x="4" y="45"/>
                  <a:pt x="4" y="45"/>
                </a:cubicBezTo>
                <a:cubicBezTo>
                  <a:pt x="6" y="39"/>
                  <a:pt x="9" y="34"/>
                  <a:pt x="14" y="28"/>
                </a:cubicBezTo>
                <a:cubicBezTo>
                  <a:pt x="33" y="36"/>
                  <a:pt x="33" y="36"/>
                  <a:pt x="33" y="36"/>
                </a:cubicBezTo>
                <a:cubicBezTo>
                  <a:pt x="36" y="32"/>
                  <a:pt x="41" y="29"/>
                  <a:pt x="46" y="26"/>
                </a:cubicBezTo>
                <a:cubicBezTo>
                  <a:pt x="43" y="5"/>
                  <a:pt x="43" y="5"/>
                  <a:pt x="43" y="5"/>
                </a:cubicBezTo>
                <a:cubicBezTo>
                  <a:pt x="46" y="4"/>
                  <a:pt x="50" y="3"/>
                  <a:pt x="53" y="2"/>
                </a:cubicBezTo>
                <a:cubicBezTo>
                  <a:pt x="56" y="1"/>
                  <a:pt x="59" y="0"/>
                  <a:pt x="62" y="0"/>
                </a:cubicBezTo>
                <a:cubicBezTo>
                  <a:pt x="70" y="19"/>
                  <a:pt x="70" y="19"/>
                  <a:pt x="70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7" y="19"/>
                  <a:pt x="82" y="19"/>
                  <a:pt x="86" y="21"/>
                </a:cubicBezTo>
                <a:cubicBezTo>
                  <a:pt x="99" y="4"/>
                  <a:pt x="99" y="4"/>
                  <a:pt x="99" y="4"/>
                </a:cubicBezTo>
                <a:cubicBezTo>
                  <a:pt x="105" y="6"/>
                  <a:pt x="111" y="9"/>
                  <a:pt x="116" y="1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2" y="37"/>
                  <a:pt x="116" y="41"/>
                  <a:pt x="118" y="46"/>
                </a:cubicBezTo>
                <a:cubicBezTo>
                  <a:pt x="139" y="43"/>
                  <a:pt x="139" y="43"/>
                  <a:pt x="139" y="43"/>
                </a:cubicBezTo>
                <a:cubicBezTo>
                  <a:pt x="141" y="46"/>
                  <a:pt x="142" y="49"/>
                  <a:pt x="143" y="52"/>
                </a:cubicBezTo>
                <a:cubicBezTo>
                  <a:pt x="143" y="55"/>
                  <a:pt x="144" y="59"/>
                  <a:pt x="145" y="62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7"/>
                  <a:pt x="125" y="82"/>
                  <a:pt x="124" y="86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8" y="105"/>
                  <a:pt x="135" y="111"/>
                  <a:pt x="131" y="11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07" y="112"/>
                  <a:pt x="103" y="115"/>
                  <a:pt x="99" y="118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98" y="140"/>
                  <a:pt x="95" y="142"/>
                  <a:pt x="92" y="142"/>
                </a:cubicBezTo>
                <a:cubicBezTo>
                  <a:pt x="89" y="143"/>
                  <a:pt x="86" y="144"/>
                  <a:pt x="83" y="144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67" y="125"/>
                  <a:pt x="63" y="125"/>
                  <a:pt x="58" y="123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0" y="138"/>
                  <a:pt x="34" y="135"/>
                  <a:pt x="28" y="131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2" y="108"/>
                  <a:pt x="29" y="104"/>
                  <a:pt x="26" y="99"/>
                </a:cubicBezTo>
                <a:cubicBezTo>
                  <a:pt x="5" y="101"/>
                  <a:pt x="5" y="101"/>
                  <a:pt x="5" y="101"/>
                </a:cubicBezTo>
                <a:cubicBezTo>
                  <a:pt x="4" y="98"/>
                  <a:pt x="3" y="95"/>
                  <a:pt x="2" y="92"/>
                </a:cubicBezTo>
                <a:cubicBezTo>
                  <a:pt x="1" y="89"/>
                  <a:pt x="0" y="86"/>
                  <a:pt x="0" y="83"/>
                </a:cubicBezTo>
                <a:lnTo>
                  <a:pt x="19" y="74"/>
                </a:lnTo>
                <a:close/>
                <a:moveTo>
                  <a:pt x="45" y="72"/>
                </a:moveTo>
                <a:cubicBezTo>
                  <a:pt x="45" y="80"/>
                  <a:pt x="48" y="86"/>
                  <a:pt x="53" y="91"/>
                </a:cubicBezTo>
                <a:cubicBezTo>
                  <a:pt x="59" y="96"/>
                  <a:pt x="65" y="99"/>
                  <a:pt x="72" y="99"/>
                </a:cubicBezTo>
                <a:cubicBezTo>
                  <a:pt x="80" y="99"/>
                  <a:pt x="86" y="96"/>
                  <a:pt x="91" y="91"/>
                </a:cubicBezTo>
                <a:cubicBezTo>
                  <a:pt x="96" y="85"/>
                  <a:pt x="99" y="79"/>
                  <a:pt x="99" y="72"/>
                </a:cubicBezTo>
                <a:cubicBezTo>
                  <a:pt x="99" y="70"/>
                  <a:pt x="98" y="68"/>
                  <a:pt x="98" y="65"/>
                </a:cubicBezTo>
                <a:cubicBezTo>
                  <a:pt x="96" y="59"/>
                  <a:pt x="93" y="54"/>
                  <a:pt x="88" y="51"/>
                </a:cubicBezTo>
                <a:cubicBezTo>
                  <a:pt x="83" y="47"/>
                  <a:pt x="78" y="45"/>
                  <a:pt x="72" y="45"/>
                </a:cubicBezTo>
                <a:cubicBezTo>
                  <a:pt x="71" y="45"/>
                  <a:pt x="68" y="46"/>
                  <a:pt x="65" y="47"/>
                </a:cubicBezTo>
                <a:cubicBezTo>
                  <a:pt x="59" y="48"/>
                  <a:pt x="55" y="51"/>
                  <a:pt x="51" y="56"/>
                </a:cubicBezTo>
                <a:cubicBezTo>
                  <a:pt x="47" y="61"/>
                  <a:pt x="45" y="66"/>
                  <a:pt x="45" y="72"/>
                </a:cubicBezTo>
                <a:close/>
                <a:moveTo>
                  <a:pt x="118" y="164"/>
                </a:moveTo>
                <a:cubicBezTo>
                  <a:pt x="118" y="162"/>
                  <a:pt x="117" y="160"/>
                  <a:pt x="117" y="158"/>
                </a:cubicBezTo>
                <a:cubicBezTo>
                  <a:pt x="117" y="157"/>
                  <a:pt x="117" y="155"/>
                  <a:pt x="117" y="154"/>
                </a:cubicBezTo>
                <a:cubicBezTo>
                  <a:pt x="117" y="153"/>
                  <a:pt x="117" y="152"/>
                  <a:pt x="117" y="150"/>
                </a:cubicBezTo>
                <a:cubicBezTo>
                  <a:pt x="117" y="149"/>
                  <a:pt x="118" y="147"/>
                  <a:pt x="118" y="145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07" y="128"/>
                  <a:pt x="110" y="123"/>
                  <a:pt x="114" y="118"/>
                </a:cubicBezTo>
                <a:cubicBezTo>
                  <a:pt x="130" y="124"/>
                  <a:pt x="130" y="124"/>
                  <a:pt x="130" y="124"/>
                </a:cubicBezTo>
                <a:cubicBezTo>
                  <a:pt x="135" y="119"/>
                  <a:pt x="141" y="116"/>
                  <a:pt x="147" y="115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52" y="97"/>
                  <a:pt x="155" y="97"/>
                  <a:pt x="159" y="97"/>
                </a:cubicBezTo>
                <a:cubicBezTo>
                  <a:pt x="162" y="97"/>
                  <a:pt x="165" y="97"/>
                  <a:pt x="168" y="98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7" y="116"/>
                  <a:pt x="182" y="119"/>
                  <a:pt x="187" y="124"/>
                </a:cubicBezTo>
                <a:cubicBezTo>
                  <a:pt x="203" y="118"/>
                  <a:pt x="203" y="118"/>
                  <a:pt x="203" y="118"/>
                </a:cubicBezTo>
                <a:cubicBezTo>
                  <a:pt x="207" y="123"/>
                  <a:pt x="210" y="128"/>
                  <a:pt x="212" y="134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200" y="148"/>
                  <a:pt x="200" y="151"/>
                  <a:pt x="200" y="154"/>
                </a:cubicBezTo>
                <a:cubicBezTo>
                  <a:pt x="200" y="157"/>
                  <a:pt x="200" y="160"/>
                  <a:pt x="199" y="164"/>
                </a:cubicBezTo>
                <a:cubicBezTo>
                  <a:pt x="212" y="175"/>
                  <a:pt x="212" y="175"/>
                  <a:pt x="212" y="175"/>
                </a:cubicBezTo>
                <a:cubicBezTo>
                  <a:pt x="210" y="180"/>
                  <a:pt x="207" y="186"/>
                  <a:pt x="203" y="191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2" y="189"/>
                  <a:pt x="177" y="192"/>
                  <a:pt x="171" y="194"/>
                </a:cubicBezTo>
                <a:cubicBezTo>
                  <a:pt x="168" y="211"/>
                  <a:pt x="168" y="211"/>
                  <a:pt x="168" y="211"/>
                </a:cubicBezTo>
                <a:cubicBezTo>
                  <a:pt x="165" y="212"/>
                  <a:pt x="162" y="212"/>
                  <a:pt x="159" y="212"/>
                </a:cubicBezTo>
                <a:cubicBezTo>
                  <a:pt x="155" y="212"/>
                  <a:pt x="152" y="212"/>
                  <a:pt x="149" y="211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1" y="193"/>
                  <a:pt x="135" y="189"/>
                  <a:pt x="130" y="185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0" y="186"/>
                  <a:pt x="107" y="180"/>
                  <a:pt x="105" y="175"/>
                </a:cubicBezTo>
                <a:lnTo>
                  <a:pt x="118" y="164"/>
                </a:lnTo>
                <a:close/>
                <a:moveTo>
                  <a:pt x="159" y="175"/>
                </a:moveTo>
                <a:cubicBezTo>
                  <a:pt x="164" y="175"/>
                  <a:pt x="169" y="173"/>
                  <a:pt x="173" y="169"/>
                </a:cubicBezTo>
                <a:cubicBezTo>
                  <a:pt x="177" y="165"/>
                  <a:pt x="179" y="160"/>
                  <a:pt x="179" y="154"/>
                </a:cubicBezTo>
                <a:cubicBezTo>
                  <a:pt x="179" y="149"/>
                  <a:pt x="177" y="144"/>
                  <a:pt x="173" y="140"/>
                </a:cubicBezTo>
                <a:cubicBezTo>
                  <a:pt x="169" y="135"/>
                  <a:pt x="164" y="133"/>
                  <a:pt x="159" y="133"/>
                </a:cubicBezTo>
                <a:cubicBezTo>
                  <a:pt x="153" y="133"/>
                  <a:pt x="148" y="135"/>
                  <a:pt x="144" y="140"/>
                </a:cubicBezTo>
                <a:cubicBezTo>
                  <a:pt x="140" y="144"/>
                  <a:pt x="138" y="149"/>
                  <a:pt x="138" y="154"/>
                </a:cubicBezTo>
                <a:cubicBezTo>
                  <a:pt x="138" y="160"/>
                  <a:pt x="140" y="165"/>
                  <a:pt x="144" y="169"/>
                </a:cubicBezTo>
                <a:cubicBezTo>
                  <a:pt x="148" y="173"/>
                  <a:pt x="153" y="175"/>
                  <a:pt x="159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82"/>
          <p:cNvSpPr>
            <a:spLocks noEditPoints="1"/>
          </p:cNvSpPr>
          <p:nvPr userDrawn="1"/>
        </p:nvSpPr>
        <p:spPr bwMode="auto">
          <a:xfrm>
            <a:off x="8290235" y="3488047"/>
            <a:ext cx="368916" cy="301841"/>
          </a:xfrm>
          <a:custGeom>
            <a:avLst/>
            <a:gdLst>
              <a:gd name="T0" fmla="*/ 30 w 250"/>
              <a:gd name="T1" fmla="*/ 135 h 204"/>
              <a:gd name="T2" fmla="*/ 125 w 250"/>
              <a:gd name="T3" fmla="*/ 135 h 204"/>
              <a:gd name="T4" fmla="*/ 103 w 250"/>
              <a:gd name="T5" fmla="*/ 66 h 204"/>
              <a:gd name="T6" fmla="*/ 99 w 250"/>
              <a:gd name="T7" fmla="*/ 47 h 204"/>
              <a:gd name="T8" fmla="*/ 146 w 250"/>
              <a:gd name="T9" fmla="*/ 0 h 204"/>
              <a:gd name="T10" fmla="*/ 193 w 250"/>
              <a:gd name="T11" fmla="*/ 47 h 204"/>
              <a:gd name="T12" fmla="*/ 189 w 250"/>
              <a:gd name="T13" fmla="*/ 65 h 204"/>
              <a:gd name="T14" fmla="*/ 172 w 250"/>
              <a:gd name="T15" fmla="*/ 126 h 204"/>
              <a:gd name="T16" fmla="*/ 250 w 250"/>
              <a:gd name="T17" fmla="*/ 204 h 204"/>
              <a:gd name="T18" fmla="*/ 125 w 250"/>
              <a:gd name="T19" fmla="*/ 204 h 204"/>
              <a:gd name="T20" fmla="*/ 0 w 250"/>
              <a:gd name="T21" fmla="*/ 204 h 204"/>
              <a:gd name="T22" fmla="*/ 66 w 250"/>
              <a:gd name="T23" fmla="*/ 185 h 204"/>
              <a:gd name="T24" fmla="*/ 77 w 250"/>
              <a:gd name="T25" fmla="*/ 187 h 204"/>
              <a:gd name="T26" fmla="*/ 69 w 250"/>
              <a:gd name="T27" fmla="*/ 169 h 204"/>
              <a:gd name="T28" fmla="*/ 103 w 250"/>
              <a:gd name="T29" fmla="*/ 192 h 204"/>
              <a:gd name="T30" fmla="*/ 73 w 250"/>
              <a:gd name="T31" fmla="*/ 151 h 204"/>
              <a:gd name="T32" fmla="*/ 125 w 250"/>
              <a:gd name="T33" fmla="*/ 193 h 204"/>
              <a:gd name="T34" fmla="*/ 185 w 250"/>
              <a:gd name="T35" fmla="*/ 185 h 204"/>
              <a:gd name="T36" fmla="*/ 183 w 250"/>
              <a:gd name="T37" fmla="*/ 179 h 204"/>
              <a:gd name="T38" fmla="*/ 204 w 250"/>
              <a:gd name="T39" fmla="*/ 189 h 204"/>
              <a:gd name="T40" fmla="*/ 178 w 250"/>
              <a:gd name="T41" fmla="*/ 152 h 204"/>
              <a:gd name="T42" fmla="*/ 230 w 250"/>
              <a:gd name="T43" fmla="*/ 194 h 204"/>
              <a:gd name="T44" fmla="*/ 230 w 250"/>
              <a:gd name="T45" fmla="*/ 183 h 204"/>
              <a:gd name="T46" fmla="*/ 173 w 250"/>
              <a:gd name="T47" fmla="*/ 130 h 204"/>
              <a:gd name="T48" fmla="*/ 146 w 250"/>
              <a:gd name="T49" fmla="*/ 166 h 204"/>
              <a:gd name="T50" fmla="*/ 125 w 250"/>
              <a:gd name="T51" fmla="*/ 139 h 204"/>
              <a:gd name="T52" fmla="*/ 123 w 250"/>
              <a:gd name="T53" fmla="*/ 139 h 204"/>
              <a:gd name="T54" fmla="*/ 125 w 250"/>
              <a:gd name="T55" fmla="*/ 152 h 204"/>
              <a:gd name="T56" fmla="*/ 97 w 250"/>
              <a:gd name="T57" fmla="*/ 134 h 204"/>
              <a:gd name="T58" fmla="*/ 125 w 250"/>
              <a:gd name="T59" fmla="*/ 173 h 204"/>
              <a:gd name="T60" fmla="*/ 77 w 250"/>
              <a:gd name="T61" fmla="*/ 134 h 204"/>
              <a:gd name="T62" fmla="*/ 38 w 250"/>
              <a:gd name="T63" fmla="*/ 139 h 204"/>
              <a:gd name="T64" fmla="*/ 123 w 250"/>
              <a:gd name="T65" fmla="*/ 47 h 204"/>
              <a:gd name="T66" fmla="*/ 146 w 250"/>
              <a:gd name="T67" fmla="*/ 70 h 204"/>
              <a:gd name="T68" fmla="*/ 169 w 250"/>
              <a:gd name="T69" fmla="*/ 47 h 204"/>
              <a:gd name="T70" fmla="*/ 146 w 250"/>
              <a:gd name="T71" fmla="*/ 23 h 204"/>
              <a:gd name="T72" fmla="*/ 123 w 250"/>
              <a:gd name="T73" fmla="*/ 47 h 204"/>
              <a:gd name="T74" fmla="*/ 223 w 250"/>
              <a:gd name="T75" fmla="*/ 166 h 204"/>
              <a:gd name="T76" fmla="*/ 204 w 250"/>
              <a:gd name="T77" fmla="*/ 13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" h="204">
                <a:moveTo>
                  <a:pt x="0" y="204"/>
                </a:moveTo>
                <a:cubicBezTo>
                  <a:pt x="30" y="135"/>
                  <a:pt x="30" y="135"/>
                  <a:pt x="30" y="13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125" y="135"/>
                  <a:pt x="125" y="135"/>
                  <a:pt x="125" y="135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2" y="63"/>
                  <a:pt x="101" y="59"/>
                  <a:pt x="100" y="56"/>
                </a:cubicBezTo>
                <a:cubicBezTo>
                  <a:pt x="100" y="53"/>
                  <a:pt x="99" y="50"/>
                  <a:pt x="99" y="47"/>
                </a:cubicBezTo>
                <a:cubicBezTo>
                  <a:pt x="99" y="34"/>
                  <a:pt x="104" y="23"/>
                  <a:pt x="113" y="14"/>
                </a:cubicBezTo>
                <a:cubicBezTo>
                  <a:pt x="122" y="5"/>
                  <a:pt x="133" y="0"/>
                  <a:pt x="146" y="0"/>
                </a:cubicBezTo>
                <a:cubicBezTo>
                  <a:pt x="159" y="0"/>
                  <a:pt x="170" y="5"/>
                  <a:pt x="179" y="14"/>
                </a:cubicBezTo>
                <a:cubicBezTo>
                  <a:pt x="188" y="23"/>
                  <a:pt x="193" y="34"/>
                  <a:pt x="193" y="47"/>
                </a:cubicBezTo>
                <a:cubicBezTo>
                  <a:pt x="193" y="50"/>
                  <a:pt x="193" y="53"/>
                  <a:pt x="192" y="56"/>
                </a:cubicBezTo>
                <a:cubicBezTo>
                  <a:pt x="191" y="59"/>
                  <a:pt x="191" y="62"/>
                  <a:pt x="189" y="65"/>
                </a:cubicBezTo>
                <a:cubicBezTo>
                  <a:pt x="162" y="128"/>
                  <a:pt x="162" y="128"/>
                  <a:pt x="162" y="128"/>
                </a:cubicBezTo>
                <a:cubicBezTo>
                  <a:pt x="172" y="126"/>
                  <a:pt x="172" y="126"/>
                  <a:pt x="172" y="126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186" y="191"/>
                  <a:pt x="186" y="191"/>
                  <a:pt x="186" y="191"/>
                </a:cubicBezTo>
                <a:cubicBezTo>
                  <a:pt x="125" y="204"/>
                  <a:pt x="125" y="204"/>
                  <a:pt x="125" y="204"/>
                </a:cubicBezTo>
                <a:cubicBezTo>
                  <a:pt x="64" y="191"/>
                  <a:pt x="64" y="191"/>
                  <a:pt x="64" y="191"/>
                </a:cubicBezTo>
                <a:lnTo>
                  <a:pt x="0" y="204"/>
                </a:lnTo>
                <a:close/>
                <a:moveTo>
                  <a:pt x="16" y="19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77"/>
                  <a:pt x="67" y="177"/>
                  <a:pt x="67" y="17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90" y="190"/>
                  <a:pt x="90" y="190"/>
                  <a:pt x="90" y="190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103" y="192"/>
                  <a:pt x="103" y="192"/>
                  <a:pt x="103" y="192"/>
                </a:cubicBezTo>
                <a:cubicBezTo>
                  <a:pt x="116" y="195"/>
                  <a:pt x="116" y="195"/>
                  <a:pt x="116" y="195"/>
                </a:cubicBezTo>
                <a:cubicBezTo>
                  <a:pt x="73" y="151"/>
                  <a:pt x="73" y="151"/>
                  <a:pt x="73" y="151"/>
                </a:cubicBezTo>
                <a:cubicBezTo>
                  <a:pt x="75" y="143"/>
                  <a:pt x="75" y="143"/>
                  <a:pt x="75" y="143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5" y="197"/>
                  <a:pt x="125" y="197"/>
                  <a:pt x="125" y="19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191" y="186"/>
                  <a:pt x="191" y="186"/>
                  <a:pt x="191" y="186"/>
                </a:cubicBezTo>
                <a:cubicBezTo>
                  <a:pt x="183" y="179"/>
                  <a:pt x="183" y="179"/>
                  <a:pt x="183" y="179"/>
                </a:cubicBezTo>
                <a:cubicBezTo>
                  <a:pt x="181" y="165"/>
                  <a:pt x="181" y="165"/>
                  <a:pt x="181" y="165"/>
                </a:cubicBezTo>
                <a:cubicBezTo>
                  <a:pt x="204" y="189"/>
                  <a:pt x="204" y="189"/>
                  <a:pt x="204" y="189"/>
                </a:cubicBezTo>
                <a:cubicBezTo>
                  <a:pt x="217" y="192"/>
                  <a:pt x="217" y="192"/>
                  <a:pt x="217" y="192"/>
                </a:cubicBezTo>
                <a:cubicBezTo>
                  <a:pt x="178" y="152"/>
                  <a:pt x="178" y="152"/>
                  <a:pt x="178" y="152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230" y="194"/>
                  <a:pt x="230" y="194"/>
                  <a:pt x="230" y="194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0" y="183"/>
                  <a:pt x="230" y="183"/>
                  <a:pt x="230" y="183"/>
                </a:cubicBezTo>
                <a:cubicBezTo>
                  <a:pt x="177" y="131"/>
                  <a:pt x="177" y="131"/>
                  <a:pt x="177" y="131"/>
                </a:cubicBezTo>
                <a:cubicBezTo>
                  <a:pt x="173" y="130"/>
                  <a:pt x="173" y="130"/>
                  <a:pt x="173" y="130"/>
                </a:cubicBezTo>
                <a:cubicBezTo>
                  <a:pt x="160" y="132"/>
                  <a:pt x="160" y="132"/>
                  <a:pt x="160" y="132"/>
                </a:cubicBezTo>
                <a:cubicBezTo>
                  <a:pt x="146" y="166"/>
                  <a:pt x="146" y="166"/>
                  <a:pt x="146" y="166"/>
                </a:cubicBezTo>
                <a:cubicBezTo>
                  <a:pt x="134" y="138"/>
                  <a:pt x="134" y="138"/>
                  <a:pt x="134" y="138"/>
                </a:cubicBezTo>
                <a:cubicBezTo>
                  <a:pt x="125" y="139"/>
                  <a:pt x="125" y="139"/>
                  <a:pt x="125" y="13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10" y="136"/>
                  <a:pt x="110" y="136"/>
                  <a:pt x="110" y="136"/>
                </a:cubicBezTo>
                <a:cubicBezTo>
                  <a:pt x="125" y="152"/>
                  <a:pt x="125" y="152"/>
                  <a:pt x="125" y="152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125" y="173"/>
                  <a:pt x="125" y="173"/>
                  <a:pt x="125" y="173"/>
                </a:cubicBezTo>
                <a:cubicBezTo>
                  <a:pt x="125" y="183"/>
                  <a:pt x="125" y="183"/>
                  <a:pt x="125" y="183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38" y="139"/>
                  <a:pt x="38" y="139"/>
                  <a:pt x="38" y="139"/>
                </a:cubicBezTo>
                <a:lnTo>
                  <a:pt x="16" y="195"/>
                </a:lnTo>
                <a:close/>
                <a:moveTo>
                  <a:pt x="123" y="47"/>
                </a:moveTo>
                <a:cubicBezTo>
                  <a:pt x="123" y="53"/>
                  <a:pt x="125" y="59"/>
                  <a:pt x="130" y="63"/>
                </a:cubicBezTo>
                <a:cubicBezTo>
                  <a:pt x="134" y="68"/>
                  <a:pt x="140" y="70"/>
                  <a:pt x="146" y="70"/>
                </a:cubicBezTo>
                <a:cubicBezTo>
                  <a:pt x="152" y="70"/>
                  <a:pt x="158" y="68"/>
                  <a:pt x="162" y="63"/>
                </a:cubicBezTo>
                <a:cubicBezTo>
                  <a:pt x="167" y="59"/>
                  <a:pt x="169" y="53"/>
                  <a:pt x="169" y="47"/>
                </a:cubicBezTo>
                <a:cubicBezTo>
                  <a:pt x="169" y="40"/>
                  <a:pt x="167" y="35"/>
                  <a:pt x="162" y="30"/>
                </a:cubicBezTo>
                <a:cubicBezTo>
                  <a:pt x="158" y="26"/>
                  <a:pt x="152" y="23"/>
                  <a:pt x="146" y="23"/>
                </a:cubicBezTo>
                <a:cubicBezTo>
                  <a:pt x="140" y="23"/>
                  <a:pt x="134" y="26"/>
                  <a:pt x="130" y="30"/>
                </a:cubicBezTo>
                <a:cubicBezTo>
                  <a:pt x="125" y="35"/>
                  <a:pt x="123" y="41"/>
                  <a:pt x="123" y="47"/>
                </a:cubicBezTo>
                <a:close/>
                <a:moveTo>
                  <a:pt x="190" y="134"/>
                </a:moveTo>
                <a:cubicBezTo>
                  <a:pt x="223" y="166"/>
                  <a:pt x="223" y="166"/>
                  <a:pt x="223" y="166"/>
                </a:cubicBezTo>
                <a:cubicBezTo>
                  <a:pt x="217" y="150"/>
                  <a:pt x="217" y="150"/>
                  <a:pt x="217" y="150"/>
                </a:cubicBezTo>
                <a:cubicBezTo>
                  <a:pt x="204" y="137"/>
                  <a:pt x="204" y="137"/>
                  <a:pt x="204" y="137"/>
                </a:cubicBezTo>
                <a:lnTo>
                  <a:pt x="190" y="1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2"/>
          <p:cNvSpPr>
            <a:spLocks noEditPoints="1"/>
          </p:cNvSpPr>
          <p:nvPr userDrawn="1"/>
        </p:nvSpPr>
        <p:spPr bwMode="auto">
          <a:xfrm>
            <a:off x="8362201" y="4763287"/>
            <a:ext cx="337615" cy="219114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95322" y="3392889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6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95322" y="3655887"/>
            <a:ext cx="2423338" cy="810395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8798763" y="2226075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8799759" y="2555010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8797767" y="3503017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8798763" y="3831952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8796771" y="4771280"/>
            <a:ext cx="2424334" cy="243345"/>
          </a:xfrm>
        </p:spPr>
        <p:txBody>
          <a:bodyPr>
            <a:noAutofit/>
          </a:bodyPr>
          <a:lstStyle>
            <a:lvl1pPr marL="0" indent="0" algn="l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51"/>
          </p:nvPr>
        </p:nvSpPr>
        <p:spPr>
          <a:xfrm>
            <a:off x="8797767" y="5100215"/>
            <a:ext cx="2423338" cy="628484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2026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tex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23900" y="1828800"/>
            <a:ext cx="1988288" cy="1988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2912878" y="3817088"/>
            <a:ext cx="1988288" cy="19882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5101856" y="2285999"/>
            <a:ext cx="1988288" cy="19882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290834" y="3955312"/>
            <a:ext cx="1988288" cy="19882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9479812" y="1828800"/>
            <a:ext cx="1988288" cy="1988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2998381" y="1828799"/>
            <a:ext cx="860400" cy="813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78513" y="5199321"/>
            <a:ext cx="861881" cy="8123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5665800" y="4991776"/>
            <a:ext cx="860400" cy="813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7290833" y="2285998"/>
            <a:ext cx="860400" cy="81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0723820" y="4577315"/>
            <a:ext cx="860400" cy="81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6F9FA"/>
              </a:solidFill>
              <a:effectLst/>
              <a:uLnTx/>
              <a:uFillTx/>
              <a:ea typeface="Roboto Condensed Light" panose="02000000000000000000" pitchFamily="2" charset="0"/>
              <a:cs typeface="+mn-cs"/>
            </a:endParaRPr>
          </a:p>
        </p:txBody>
      </p:sp>
      <p:cxnSp>
        <p:nvCxnSpPr>
          <p:cNvPr id="23" name="Straight Connector 4"/>
          <p:cNvCxnSpPr>
            <a:stCxn id="10" idx="6"/>
            <a:endCxn id="17" idx="3"/>
          </p:cNvCxnSpPr>
          <p:nvPr userDrawn="1"/>
        </p:nvCxnSpPr>
        <p:spPr>
          <a:xfrm flipV="1">
            <a:off x="2712188" y="2523250"/>
            <a:ext cx="412196" cy="299694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9"/>
          <p:cNvCxnSpPr>
            <a:stCxn id="13" idx="2"/>
            <a:endCxn id="18" idx="7"/>
          </p:cNvCxnSpPr>
          <p:nvPr userDrawn="1"/>
        </p:nvCxnSpPr>
        <p:spPr>
          <a:xfrm rot="10800000" flipV="1">
            <a:off x="2314174" y="4811232"/>
            <a:ext cx="598704" cy="507058"/>
          </a:xfrm>
          <a:prstGeom prst="bentConnector2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" idx="4"/>
            <a:endCxn id="20" idx="0"/>
          </p:cNvCxnSpPr>
          <p:nvPr userDrawn="1"/>
        </p:nvCxnSpPr>
        <p:spPr>
          <a:xfrm>
            <a:off x="6096000" y="4274287"/>
            <a:ext cx="0" cy="717489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4"/>
            <a:endCxn id="22" idx="0"/>
          </p:cNvCxnSpPr>
          <p:nvPr userDrawn="1"/>
        </p:nvCxnSpPr>
        <p:spPr>
          <a:xfrm rot="16200000" flipH="1">
            <a:off x="10433875" y="3857169"/>
            <a:ext cx="760227" cy="680064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0"/>
            <a:endCxn id="21" idx="4"/>
          </p:cNvCxnSpPr>
          <p:nvPr userDrawn="1"/>
        </p:nvCxnSpPr>
        <p:spPr>
          <a:xfrm rot="16200000" flipV="1">
            <a:off x="7575149" y="3245482"/>
            <a:ext cx="855714" cy="563945"/>
          </a:xfrm>
          <a:prstGeom prst="bentConnector3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23900" y="1828799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2906268" y="3800855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100768" y="2287087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7282048" y="3971891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9486316" y="1836741"/>
            <a:ext cx="1987200" cy="19872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999469" y="1822287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588372" y="5199321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5657325" y="4992207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284957" y="2285583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10723820" y="4570462"/>
            <a:ext cx="860400" cy="813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10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3900" y="1828800"/>
            <a:ext cx="4078224" cy="4078224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87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steps w tex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>
            <a:off x="7342671" y="3273859"/>
            <a:ext cx="1818169" cy="2647508"/>
          </a:xfrm>
          <a:custGeom>
            <a:avLst/>
            <a:gdLst>
              <a:gd name="T0" fmla="*/ 84 w 125"/>
              <a:gd name="T1" fmla="*/ 42 h 182"/>
              <a:gd name="T2" fmla="*/ 42 w 125"/>
              <a:gd name="T3" fmla="*/ 0 h 182"/>
              <a:gd name="T4" fmla="*/ 0 w 125"/>
              <a:gd name="T5" fmla="*/ 42 h 182"/>
              <a:gd name="T6" fmla="*/ 116 w 125"/>
              <a:gd name="T7" fmla="*/ 182 h 182"/>
              <a:gd name="T8" fmla="*/ 95 w 125"/>
              <a:gd name="T9" fmla="*/ 142 h 182"/>
              <a:gd name="T10" fmla="*/ 125 w 125"/>
              <a:gd name="T11" fmla="*/ 97 h 182"/>
              <a:gd name="T12" fmla="*/ 84 w 125"/>
              <a:gd name="T13" fmla="*/ 4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82">
                <a:moveTo>
                  <a:pt x="84" y="42"/>
                </a:moveTo>
                <a:cubicBezTo>
                  <a:pt x="84" y="19"/>
                  <a:pt x="65" y="0"/>
                  <a:pt x="42" y="0"/>
                </a:cubicBezTo>
                <a:cubicBezTo>
                  <a:pt x="19" y="0"/>
                  <a:pt x="0" y="19"/>
                  <a:pt x="0" y="42"/>
                </a:cubicBezTo>
                <a:cubicBezTo>
                  <a:pt x="0" y="111"/>
                  <a:pt x="50" y="169"/>
                  <a:pt x="116" y="182"/>
                </a:cubicBezTo>
                <a:cubicBezTo>
                  <a:pt x="103" y="173"/>
                  <a:pt x="95" y="158"/>
                  <a:pt x="95" y="142"/>
                </a:cubicBezTo>
                <a:cubicBezTo>
                  <a:pt x="95" y="122"/>
                  <a:pt x="107" y="104"/>
                  <a:pt x="125" y="97"/>
                </a:cubicBezTo>
                <a:cubicBezTo>
                  <a:pt x="102" y="90"/>
                  <a:pt x="84" y="68"/>
                  <a:pt x="84" y="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0" name="Freeform 10"/>
          <p:cNvSpPr>
            <a:spLocks/>
          </p:cNvSpPr>
          <p:nvPr userDrawn="1"/>
        </p:nvSpPr>
        <p:spPr bwMode="auto">
          <a:xfrm>
            <a:off x="7385202" y="1827833"/>
            <a:ext cx="2626243" cy="1807534"/>
          </a:xfrm>
          <a:custGeom>
            <a:avLst/>
            <a:gdLst>
              <a:gd name="T0" fmla="*/ 139 w 181"/>
              <a:gd name="T1" fmla="*/ 84 h 125"/>
              <a:gd name="T2" fmla="*/ 181 w 181"/>
              <a:gd name="T3" fmla="*/ 42 h 125"/>
              <a:gd name="T4" fmla="*/ 139 w 181"/>
              <a:gd name="T5" fmla="*/ 0 h 125"/>
              <a:gd name="T6" fmla="*/ 0 w 181"/>
              <a:gd name="T7" fmla="*/ 115 h 125"/>
              <a:gd name="T8" fmla="*/ 39 w 181"/>
              <a:gd name="T9" fmla="*/ 94 h 125"/>
              <a:gd name="T10" fmla="*/ 84 w 181"/>
              <a:gd name="T11" fmla="*/ 125 h 125"/>
              <a:gd name="T12" fmla="*/ 139 w 181"/>
              <a:gd name="T13" fmla="*/ 84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1" h="125">
                <a:moveTo>
                  <a:pt x="139" y="84"/>
                </a:moveTo>
                <a:cubicBezTo>
                  <a:pt x="162" y="84"/>
                  <a:pt x="181" y="65"/>
                  <a:pt x="181" y="42"/>
                </a:cubicBezTo>
                <a:cubicBezTo>
                  <a:pt x="181" y="19"/>
                  <a:pt x="162" y="0"/>
                  <a:pt x="139" y="0"/>
                </a:cubicBezTo>
                <a:cubicBezTo>
                  <a:pt x="70" y="0"/>
                  <a:pt x="12" y="50"/>
                  <a:pt x="0" y="115"/>
                </a:cubicBezTo>
                <a:cubicBezTo>
                  <a:pt x="8" y="103"/>
                  <a:pt x="23" y="94"/>
                  <a:pt x="39" y="94"/>
                </a:cubicBezTo>
                <a:cubicBezTo>
                  <a:pt x="60" y="94"/>
                  <a:pt x="77" y="107"/>
                  <a:pt x="84" y="125"/>
                </a:cubicBezTo>
                <a:cubicBezTo>
                  <a:pt x="91" y="101"/>
                  <a:pt x="113" y="84"/>
                  <a:pt x="139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1" name="Freeform 11"/>
          <p:cNvSpPr>
            <a:spLocks/>
          </p:cNvSpPr>
          <p:nvPr userDrawn="1"/>
        </p:nvSpPr>
        <p:spPr bwMode="auto">
          <a:xfrm>
            <a:off x="9649931" y="1849098"/>
            <a:ext cx="1818169" cy="2647508"/>
          </a:xfrm>
          <a:custGeom>
            <a:avLst/>
            <a:gdLst>
              <a:gd name="T0" fmla="*/ 41 w 125"/>
              <a:gd name="T1" fmla="*/ 140 h 182"/>
              <a:gd name="T2" fmla="*/ 83 w 125"/>
              <a:gd name="T3" fmla="*/ 182 h 182"/>
              <a:gd name="T4" fmla="*/ 125 w 125"/>
              <a:gd name="T5" fmla="*/ 140 h 182"/>
              <a:gd name="T6" fmla="*/ 10 w 125"/>
              <a:gd name="T7" fmla="*/ 0 h 182"/>
              <a:gd name="T8" fmla="*/ 31 w 125"/>
              <a:gd name="T9" fmla="*/ 40 h 182"/>
              <a:gd name="T10" fmla="*/ 0 w 125"/>
              <a:gd name="T11" fmla="*/ 84 h 182"/>
              <a:gd name="T12" fmla="*/ 41 w 125"/>
              <a:gd name="T13" fmla="*/ 14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82">
                <a:moveTo>
                  <a:pt x="41" y="140"/>
                </a:moveTo>
                <a:cubicBezTo>
                  <a:pt x="41" y="163"/>
                  <a:pt x="60" y="182"/>
                  <a:pt x="83" y="182"/>
                </a:cubicBezTo>
                <a:cubicBezTo>
                  <a:pt x="106" y="182"/>
                  <a:pt x="125" y="163"/>
                  <a:pt x="125" y="140"/>
                </a:cubicBezTo>
                <a:cubicBezTo>
                  <a:pt x="125" y="71"/>
                  <a:pt x="75" y="13"/>
                  <a:pt x="10" y="0"/>
                </a:cubicBezTo>
                <a:cubicBezTo>
                  <a:pt x="22" y="9"/>
                  <a:pt x="31" y="23"/>
                  <a:pt x="31" y="40"/>
                </a:cubicBezTo>
                <a:cubicBezTo>
                  <a:pt x="31" y="60"/>
                  <a:pt x="18" y="78"/>
                  <a:pt x="0" y="84"/>
                </a:cubicBezTo>
                <a:cubicBezTo>
                  <a:pt x="24" y="92"/>
                  <a:pt x="41" y="114"/>
                  <a:pt x="41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2" name="Freeform 13"/>
          <p:cNvSpPr>
            <a:spLocks/>
          </p:cNvSpPr>
          <p:nvPr userDrawn="1"/>
        </p:nvSpPr>
        <p:spPr bwMode="auto">
          <a:xfrm>
            <a:off x="8799325" y="4135099"/>
            <a:ext cx="2636873" cy="1807534"/>
          </a:xfrm>
          <a:custGeom>
            <a:avLst/>
            <a:gdLst>
              <a:gd name="T0" fmla="*/ 42 w 182"/>
              <a:gd name="T1" fmla="*/ 41 h 125"/>
              <a:gd name="T2" fmla="*/ 0 w 182"/>
              <a:gd name="T3" fmla="*/ 83 h 125"/>
              <a:gd name="T4" fmla="*/ 42 w 182"/>
              <a:gd name="T5" fmla="*/ 125 h 125"/>
              <a:gd name="T6" fmla="*/ 182 w 182"/>
              <a:gd name="T7" fmla="*/ 9 h 125"/>
              <a:gd name="T8" fmla="*/ 142 w 182"/>
              <a:gd name="T9" fmla="*/ 31 h 125"/>
              <a:gd name="T10" fmla="*/ 98 w 182"/>
              <a:gd name="T11" fmla="*/ 0 h 125"/>
              <a:gd name="T12" fmla="*/ 42 w 182"/>
              <a:gd name="T13" fmla="*/ 4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2" h="125">
                <a:moveTo>
                  <a:pt x="42" y="41"/>
                </a:moveTo>
                <a:cubicBezTo>
                  <a:pt x="19" y="41"/>
                  <a:pt x="0" y="60"/>
                  <a:pt x="0" y="83"/>
                </a:cubicBezTo>
                <a:cubicBezTo>
                  <a:pt x="0" y="106"/>
                  <a:pt x="19" y="125"/>
                  <a:pt x="42" y="125"/>
                </a:cubicBezTo>
                <a:cubicBezTo>
                  <a:pt x="112" y="125"/>
                  <a:pt x="169" y="75"/>
                  <a:pt x="182" y="9"/>
                </a:cubicBezTo>
                <a:cubicBezTo>
                  <a:pt x="173" y="22"/>
                  <a:pt x="159" y="31"/>
                  <a:pt x="142" y="31"/>
                </a:cubicBezTo>
                <a:cubicBezTo>
                  <a:pt x="122" y="31"/>
                  <a:pt x="104" y="18"/>
                  <a:pt x="98" y="0"/>
                </a:cubicBezTo>
                <a:cubicBezTo>
                  <a:pt x="90" y="23"/>
                  <a:pt x="68" y="41"/>
                  <a:pt x="42" y="4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9086409" y="2093646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01</a:t>
            </a:r>
          </a:p>
        </p:txBody>
      </p:sp>
      <p:sp>
        <p:nvSpPr>
          <p:cNvPr id="44" name="Oval 43"/>
          <p:cNvSpPr/>
          <p:nvPr userDrawn="1"/>
        </p:nvSpPr>
        <p:spPr>
          <a:xfrm>
            <a:off x="9086409" y="5017601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A1D53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04</a:t>
            </a:r>
          </a:p>
        </p:txBody>
      </p:sp>
      <p:sp>
        <p:nvSpPr>
          <p:cNvPr id="45" name="Oval 44"/>
          <p:cNvSpPr/>
          <p:nvPr userDrawn="1"/>
        </p:nvSpPr>
        <p:spPr>
          <a:xfrm>
            <a:off x="7630638" y="3554654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3B21D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02</a:t>
            </a:r>
          </a:p>
        </p:txBody>
      </p:sp>
      <p:sp>
        <p:nvSpPr>
          <p:cNvPr id="46" name="Oval 45"/>
          <p:cNvSpPr/>
          <p:nvPr userDrawn="1"/>
        </p:nvSpPr>
        <p:spPr>
          <a:xfrm>
            <a:off x="10542178" y="3554654"/>
            <a:ext cx="637954" cy="63795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75000"/>
                  </a:srgbClr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rPr>
              <a:t>03</a:t>
            </a:r>
          </a:p>
        </p:txBody>
      </p:sp>
      <p:sp>
        <p:nvSpPr>
          <p:cNvPr id="51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7946136" y="2317626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6"/>
          </p:nvPr>
        </p:nvSpPr>
        <p:spPr>
          <a:xfrm rot="16200000">
            <a:off x="9958551" y="2560050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27"/>
          </p:nvPr>
        </p:nvSpPr>
        <p:spPr>
          <a:xfrm rot="5400000">
            <a:off x="7542323" y="4367440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9741740" y="4649249"/>
            <a:ext cx="1140273" cy="8218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1pPr>
            <a:lvl2pPr marL="4572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2pPr>
            <a:lvl3pPr marL="9144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3pPr>
            <a:lvl4pPr marL="1371600" indent="0">
              <a:buNone/>
              <a:defRPr kumimoji="0" lang="en-US" sz="1100" b="1" i="0" u="none" strike="noStrike" kern="1200" cap="none" spc="0" normalizeH="0" baseline="0" dirty="0" smtClean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4pPr>
            <a:lvl5pPr marL="1828800" indent="0">
              <a:buNone/>
              <a:defRPr kumimoji="0" lang="en-GB" sz="1100" b="1" i="0" u="none" strike="noStrike" kern="1200" cap="none" spc="0" normalizeH="0" baseline="0" dirty="0">
                <a:ln>
                  <a:noFill/>
                </a:ln>
                <a:solidFill>
                  <a:srgbClr val="F6F9FA"/>
                </a:solidFill>
                <a:effectLst/>
                <a:uLnTx/>
                <a:uFillTx/>
                <a:latin typeface="+mn-lt"/>
                <a:ea typeface="Roboto Condensed Light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784225" y="1673225"/>
            <a:ext cx="6192838" cy="160063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1663573" y="3312200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01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1663573" y="5417447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04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1663573" y="4715698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03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1663573" y="4013949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B2BD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Roboto" panose="02000000000000000000" pitchFamily="2" charset="0"/>
                <a:cs typeface="+mn-cs"/>
              </a:rPr>
              <a:t>02</a:t>
            </a:r>
          </a:p>
        </p:txBody>
      </p:sp>
      <p:sp>
        <p:nvSpPr>
          <p:cNvPr id="63" name="Isosceles Triangle 62"/>
          <p:cNvSpPr/>
          <p:nvPr userDrawn="1"/>
        </p:nvSpPr>
        <p:spPr>
          <a:xfrm rot="5400000">
            <a:off x="1393908" y="3577179"/>
            <a:ext cx="134991" cy="1163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4" name="Isosceles Triangle 63"/>
          <p:cNvSpPr/>
          <p:nvPr userDrawn="1"/>
        </p:nvSpPr>
        <p:spPr>
          <a:xfrm rot="5400000">
            <a:off x="1393907" y="4278928"/>
            <a:ext cx="134991" cy="11637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5" name="Isosceles Triangle 64"/>
          <p:cNvSpPr/>
          <p:nvPr userDrawn="1"/>
        </p:nvSpPr>
        <p:spPr>
          <a:xfrm rot="5400000">
            <a:off x="1393907" y="4980677"/>
            <a:ext cx="134991" cy="116372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 userDrawn="1"/>
        </p:nvSpPr>
        <p:spPr>
          <a:xfrm rot="5400000">
            <a:off x="1393907" y="5682426"/>
            <a:ext cx="134991" cy="11637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7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2374963" y="5499975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5"/>
          <p:cNvSpPr>
            <a:spLocks noGrp="1"/>
          </p:cNvSpPr>
          <p:nvPr>
            <p:ph type="body" sz="quarter" idx="46"/>
          </p:nvPr>
        </p:nvSpPr>
        <p:spPr>
          <a:xfrm>
            <a:off x="2357308" y="4105937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2366612" y="4819583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5"/>
          <p:cNvSpPr>
            <a:spLocks noGrp="1"/>
          </p:cNvSpPr>
          <p:nvPr>
            <p:ph type="body" sz="quarter" idx="48"/>
          </p:nvPr>
        </p:nvSpPr>
        <p:spPr>
          <a:xfrm>
            <a:off x="2374963" y="3432886"/>
            <a:ext cx="4615898" cy="493657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2060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3577375" y="1534434"/>
          <a:ext cx="4924919" cy="469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reeform 69"/>
          <p:cNvSpPr>
            <a:spLocks noEditPoints="1"/>
          </p:cNvSpPr>
          <p:nvPr userDrawn="1"/>
        </p:nvSpPr>
        <p:spPr bwMode="auto">
          <a:xfrm>
            <a:off x="8542112" y="4450929"/>
            <a:ext cx="306313" cy="306313"/>
          </a:xfrm>
          <a:custGeom>
            <a:avLst/>
            <a:gdLst>
              <a:gd name="T0" fmla="*/ 0 w 208"/>
              <a:gd name="T1" fmla="*/ 208 h 208"/>
              <a:gd name="T2" fmla="*/ 29 w 208"/>
              <a:gd name="T3" fmla="*/ 120 h 208"/>
              <a:gd name="T4" fmla="*/ 111 w 208"/>
              <a:gd name="T5" fmla="*/ 38 h 208"/>
              <a:gd name="T6" fmla="*/ 118 w 208"/>
              <a:gd name="T7" fmla="*/ 46 h 208"/>
              <a:gd name="T8" fmla="*/ 38 w 208"/>
              <a:gd name="T9" fmla="*/ 126 h 208"/>
              <a:gd name="T10" fmla="*/ 34 w 208"/>
              <a:gd name="T11" fmla="*/ 121 h 208"/>
              <a:gd name="T12" fmla="*/ 34 w 208"/>
              <a:gd name="T13" fmla="*/ 121 h 208"/>
              <a:gd name="T14" fmla="*/ 30 w 208"/>
              <a:gd name="T15" fmla="*/ 133 h 208"/>
              <a:gd name="T16" fmla="*/ 25 w 208"/>
              <a:gd name="T17" fmla="*/ 146 h 208"/>
              <a:gd name="T18" fmla="*/ 21 w 208"/>
              <a:gd name="T19" fmla="*/ 158 h 208"/>
              <a:gd name="T20" fmla="*/ 19 w 208"/>
              <a:gd name="T21" fmla="*/ 166 h 208"/>
              <a:gd name="T22" fmla="*/ 16 w 208"/>
              <a:gd name="T23" fmla="*/ 173 h 208"/>
              <a:gd name="T24" fmla="*/ 28 w 208"/>
              <a:gd name="T25" fmla="*/ 180 h 208"/>
              <a:gd name="T26" fmla="*/ 35 w 208"/>
              <a:gd name="T27" fmla="*/ 192 h 208"/>
              <a:gd name="T28" fmla="*/ 87 w 208"/>
              <a:gd name="T29" fmla="*/ 174 h 208"/>
              <a:gd name="T30" fmla="*/ 87 w 208"/>
              <a:gd name="T31" fmla="*/ 174 h 208"/>
              <a:gd name="T32" fmla="*/ 82 w 208"/>
              <a:gd name="T33" fmla="*/ 170 h 208"/>
              <a:gd name="T34" fmla="*/ 162 w 208"/>
              <a:gd name="T35" fmla="*/ 90 h 208"/>
              <a:gd name="T36" fmla="*/ 170 w 208"/>
              <a:gd name="T37" fmla="*/ 97 h 208"/>
              <a:gd name="T38" fmla="*/ 88 w 208"/>
              <a:gd name="T39" fmla="*/ 179 h 208"/>
              <a:gd name="T40" fmla="*/ 0 w 208"/>
              <a:gd name="T41" fmla="*/ 208 h 208"/>
              <a:gd name="T42" fmla="*/ 48 w 208"/>
              <a:gd name="T43" fmla="*/ 135 h 208"/>
              <a:gd name="T44" fmla="*/ 128 w 208"/>
              <a:gd name="T45" fmla="*/ 55 h 208"/>
              <a:gd name="T46" fmla="*/ 136 w 208"/>
              <a:gd name="T47" fmla="*/ 63 h 208"/>
              <a:gd name="T48" fmla="*/ 55 w 208"/>
              <a:gd name="T49" fmla="*/ 143 h 208"/>
              <a:gd name="T50" fmla="*/ 48 w 208"/>
              <a:gd name="T51" fmla="*/ 135 h 208"/>
              <a:gd name="T52" fmla="*/ 65 w 208"/>
              <a:gd name="T53" fmla="*/ 153 h 208"/>
              <a:gd name="T54" fmla="*/ 145 w 208"/>
              <a:gd name="T55" fmla="*/ 72 h 208"/>
              <a:gd name="T56" fmla="*/ 153 w 208"/>
              <a:gd name="T57" fmla="*/ 80 h 208"/>
              <a:gd name="T58" fmla="*/ 73 w 208"/>
              <a:gd name="T59" fmla="*/ 160 h 208"/>
              <a:gd name="T60" fmla="*/ 65 w 208"/>
              <a:gd name="T61" fmla="*/ 153 h 208"/>
              <a:gd name="T62" fmla="*/ 118 w 208"/>
              <a:gd name="T63" fmla="*/ 31 h 208"/>
              <a:gd name="T64" fmla="*/ 126 w 208"/>
              <a:gd name="T65" fmla="*/ 24 h 208"/>
              <a:gd name="T66" fmla="*/ 185 w 208"/>
              <a:gd name="T67" fmla="*/ 82 h 208"/>
              <a:gd name="T68" fmla="*/ 177 w 208"/>
              <a:gd name="T69" fmla="*/ 90 h 208"/>
              <a:gd name="T70" fmla="*/ 118 w 208"/>
              <a:gd name="T71" fmla="*/ 31 h 208"/>
              <a:gd name="T72" fmla="*/ 133 w 208"/>
              <a:gd name="T73" fmla="*/ 16 h 208"/>
              <a:gd name="T74" fmla="*/ 140 w 208"/>
              <a:gd name="T75" fmla="*/ 9 h 208"/>
              <a:gd name="T76" fmla="*/ 151 w 208"/>
              <a:gd name="T77" fmla="*/ 2 h 208"/>
              <a:gd name="T78" fmla="*/ 162 w 208"/>
              <a:gd name="T79" fmla="*/ 0 h 208"/>
              <a:gd name="T80" fmla="*/ 185 w 208"/>
              <a:gd name="T81" fmla="*/ 9 h 208"/>
              <a:gd name="T82" fmla="*/ 199 w 208"/>
              <a:gd name="T83" fmla="*/ 24 h 208"/>
              <a:gd name="T84" fmla="*/ 208 w 208"/>
              <a:gd name="T85" fmla="*/ 46 h 208"/>
              <a:gd name="T86" fmla="*/ 206 w 208"/>
              <a:gd name="T87" fmla="*/ 57 h 208"/>
              <a:gd name="T88" fmla="*/ 199 w 208"/>
              <a:gd name="T89" fmla="*/ 68 h 208"/>
              <a:gd name="T90" fmla="*/ 192 w 208"/>
              <a:gd name="T91" fmla="*/ 75 h 208"/>
              <a:gd name="T92" fmla="*/ 133 w 208"/>
              <a:gd name="T93" fmla="*/ 16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8" h="208">
                <a:moveTo>
                  <a:pt x="0" y="208"/>
                </a:moveTo>
                <a:cubicBezTo>
                  <a:pt x="29" y="120"/>
                  <a:pt x="29" y="120"/>
                  <a:pt x="29" y="120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18" y="46"/>
                  <a:pt x="118" y="46"/>
                  <a:pt x="118" y="46"/>
                </a:cubicBezTo>
                <a:cubicBezTo>
                  <a:pt x="38" y="126"/>
                  <a:pt x="38" y="126"/>
                  <a:pt x="38" y="126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2" y="125"/>
                  <a:pt x="31" y="129"/>
                  <a:pt x="30" y="133"/>
                </a:cubicBezTo>
                <a:cubicBezTo>
                  <a:pt x="28" y="137"/>
                  <a:pt x="27" y="142"/>
                  <a:pt x="25" y="146"/>
                </a:cubicBezTo>
                <a:cubicBezTo>
                  <a:pt x="24" y="150"/>
                  <a:pt x="22" y="154"/>
                  <a:pt x="21" y="158"/>
                </a:cubicBezTo>
                <a:cubicBezTo>
                  <a:pt x="20" y="161"/>
                  <a:pt x="19" y="164"/>
                  <a:pt x="19" y="166"/>
                </a:cubicBezTo>
                <a:cubicBezTo>
                  <a:pt x="16" y="173"/>
                  <a:pt x="16" y="173"/>
                  <a:pt x="16" y="173"/>
                </a:cubicBezTo>
                <a:cubicBezTo>
                  <a:pt x="19" y="173"/>
                  <a:pt x="23" y="175"/>
                  <a:pt x="28" y="180"/>
                </a:cubicBezTo>
                <a:cubicBezTo>
                  <a:pt x="32" y="185"/>
                  <a:pt x="35" y="188"/>
                  <a:pt x="35" y="192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7" y="174"/>
                  <a:pt x="87" y="174"/>
                  <a:pt x="87" y="174"/>
                </a:cubicBezTo>
                <a:cubicBezTo>
                  <a:pt x="82" y="170"/>
                  <a:pt x="82" y="170"/>
                  <a:pt x="82" y="17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88" y="179"/>
                  <a:pt x="88" y="179"/>
                  <a:pt x="88" y="179"/>
                </a:cubicBezTo>
                <a:lnTo>
                  <a:pt x="0" y="208"/>
                </a:lnTo>
                <a:close/>
                <a:moveTo>
                  <a:pt x="48" y="135"/>
                </a:moveTo>
                <a:cubicBezTo>
                  <a:pt x="128" y="55"/>
                  <a:pt x="128" y="55"/>
                  <a:pt x="128" y="55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55" y="143"/>
                  <a:pt x="55" y="143"/>
                  <a:pt x="55" y="143"/>
                </a:cubicBezTo>
                <a:lnTo>
                  <a:pt x="48" y="135"/>
                </a:lnTo>
                <a:close/>
                <a:moveTo>
                  <a:pt x="65" y="153"/>
                </a:moveTo>
                <a:cubicBezTo>
                  <a:pt x="145" y="72"/>
                  <a:pt x="145" y="72"/>
                  <a:pt x="145" y="72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73" y="160"/>
                  <a:pt x="73" y="160"/>
                  <a:pt x="73" y="160"/>
                </a:cubicBezTo>
                <a:lnTo>
                  <a:pt x="65" y="153"/>
                </a:lnTo>
                <a:close/>
                <a:moveTo>
                  <a:pt x="118" y="31"/>
                </a:moveTo>
                <a:cubicBezTo>
                  <a:pt x="126" y="24"/>
                  <a:pt x="126" y="24"/>
                  <a:pt x="126" y="24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77" y="90"/>
                  <a:pt x="177" y="90"/>
                  <a:pt x="177" y="90"/>
                </a:cubicBezTo>
                <a:lnTo>
                  <a:pt x="118" y="31"/>
                </a:lnTo>
                <a:close/>
                <a:moveTo>
                  <a:pt x="133" y="16"/>
                </a:moveTo>
                <a:cubicBezTo>
                  <a:pt x="140" y="9"/>
                  <a:pt x="140" y="9"/>
                  <a:pt x="140" y="9"/>
                </a:cubicBezTo>
                <a:cubicBezTo>
                  <a:pt x="143" y="6"/>
                  <a:pt x="147" y="3"/>
                  <a:pt x="151" y="2"/>
                </a:cubicBezTo>
                <a:cubicBezTo>
                  <a:pt x="154" y="0"/>
                  <a:pt x="158" y="0"/>
                  <a:pt x="162" y="0"/>
                </a:cubicBezTo>
                <a:cubicBezTo>
                  <a:pt x="171" y="0"/>
                  <a:pt x="178" y="3"/>
                  <a:pt x="185" y="9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205" y="30"/>
                  <a:pt x="208" y="37"/>
                  <a:pt x="208" y="46"/>
                </a:cubicBezTo>
                <a:cubicBezTo>
                  <a:pt x="208" y="50"/>
                  <a:pt x="208" y="54"/>
                  <a:pt x="206" y="57"/>
                </a:cubicBezTo>
                <a:cubicBezTo>
                  <a:pt x="205" y="61"/>
                  <a:pt x="202" y="65"/>
                  <a:pt x="199" y="68"/>
                </a:cubicBezTo>
                <a:cubicBezTo>
                  <a:pt x="192" y="75"/>
                  <a:pt x="192" y="75"/>
                  <a:pt x="192" y="75"/>
                </a:cubicBezTo>
                <a:lnTo>
                  <a:pt x="133" y="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1"/>
          <p:cNvSpPr>
            <a:spLocks noEditPoints="1"/>
          </p:cNvSpPr>
          <p:nvPr userDrawn="1"/>
        </p:nvSpPr>
        <p:spPr bwMode="auto">
          <a:xfrm>
            <a:off x="8510810" y="2381063"/>
            <a:ext cx="337615" cy="277246"/>
          </a:xfrm>
          <a:custGeom>
            <a:avLst/>
            <a:gdLst>
              <a:gd name="T0" fmla="*/ 0 w 229"/>
              <a:gd name="T1" fmla="*/ 187 h 187"/>
              <a:gd name="T2" fmla="*/ 7 w 229"/>
              <a:gd name="T3" fmla="*/ 141 h 187"/>
              <a:gd name="T4" fmla="*/ 13 w 229"/>
              <a:gd name="T5" fmla="*/ 130 h 187"/>
              <a:gd name="T6" fmla="*/ 24 w 229"/>
              <a:gd name="T7" fmla="*/ 125 h 187"/>
              <a:gd name="T8" fmla="*/ 65 w 229"/>
              <a:gd name="T9" fmla="*/ 125 h 187"/>
              <a:gd name="T10" fmla="*/ 57 w 229"/>
              <a:gd name="T11" fmla="*/ 139 h 187"/>
              <a:gd name="T12" fmla="*/ 50 w 229"/>
              <a:gd name="T13" fmla="*/ 187 h 187"/>
              <a:gd name="T14" fmla="*/ 0 w 229"/>
              <a:gd name="T15" fmla="*/ 187 h 187"/>
              <a:gd name="T16" fmla="*/ 44 w 229"/>
              <a:gd name="T17" fmla="*/ 46 h 187"/>
              <a:gd name="T18" fmla="*/ 55 w 229"/>
              <a:gd name="T19" fmla="*/ 21 h 187"/>
              <a:gd name="T20" fmla="*/ 80 w 229"/>
              <a:gd name="T21" fmla="*/ 11 h 187"/>
              <a:gd name="T22" fmla="*/ 100 w 229"/>
              <a:gd name="T23" fmla="*/ 17 h 187"/>
              <a:gd name="T24" fmla="*/ 96 w 229"/>
              <a:gd name="T25" fmla="*/ 35 h 187"/>
              <a:gd name="T26" fmla="*/ 98 w 229"/>
              <a:gd name="T27" fmla="*/ 46 h 187"/>
              <a:gd name="T28" fmla="*/ 107 w 229"/>
              <a:gd name="T29" fmla="*/ 80 h 187"/>
              <a:gd name="T30" fmla="*/ 106 w 229"/>
              <a:gd name="T31" fmla="*/ 87 h 187"/>
              <a:gd name="T32" fmla="*/ 105 w 229"/>
              <a:gd name="T33" fmla="*/ 87 h 187"/>
              <a:gd name="T34" fmla="*/ 96 w 229"/>
              <a:gd name="T35" fmla="*/ 102 h 187"/>
              <a:gd name="T36" fmla="*/ 80 w 229"/>
              <a:gd name="T37" fmla="*/ 108 h 187"/>
              <a:gd name="T38" fmla="*/ 63 w 229"/>
              <a:gd name="T39" fmla="*/ 102 h 187"/>
              <a:gd name="T40" fmla="*/ 54 w 229"/>
              <a:gd name="T41" fmla="*/ 87 h 187"/>
              <a:gd name="T42" fmla="*/ 45 w 229"/>
              <a:gd name="T43" fmla="*/ 55 h 187"/>
              <a:gd name="T44" fmla="*/ 45 w 229"/>
              <a:gd name="T45" fmla="*/ 51 h 187"/>
              <a:gd name="T46" fmla="*/ 44 w 229"/>
              <a:gd name="T47" fmla="*/ 46 h 187"/>
              <a:gd name="T48" fmla="*/ 60 w 229"/>
              <a:gd name="T49" fmla="*/ 187 h 187"/>
              <a:gd name="T50" fmla="*/ 67 w 229"/>
              <a:gd name="T51" fmla="*/ 139 h 187"/>
              <a:gd name="T52" fmla="*/ 74 w 229"/>
              <a:gd name="T53" fmla="*/ 127 h 187"/>
              <a:gd name="T54" fmla="*/ 86 w 229"/>
              <a:gd name="T55" fmla="*/ 122 h 187"/>
              <a:gd name="T56" fmla="*/ 203 w 229"/>
              <a:gd name="T57" fmla="*/ 122 h 187"/>
              <a:gd name="T58" fmla="*/ 215 w 229"/>
              <a:gd name="T59" fmla="*/ 127 h 187"/>
              <a:gd name="T60" fmla="*/ 222 w 229"/>
              <a:gd name="T61" fmla="*/ 139 h 187"/>
              <a:gd name="T62" fmla="*/ 229 w 229"/>
              <a:gd name="T63" fmla="*/ 187 h 187"/>
              <a:gd name="T64" fmla="*/ 60 w 229"/>
              <a:gd name="T65" fmla="*/ 187 h 187"/>
              <a:gd name="T66" fmla="*/ 107 w 229"/>
              <a:gd name="T67" fmla="*/ 37 h 187"/>
              <a:gd name="T68" fmla="*/ 118 w 229"/>
              <a:gd name="T69" fmla="*/ 11 h 187"/>
              <a:gd name="T70" fmla="*/ 145 w 229"/>
              <a:gd name="T71" fmla="*/ 0 h 187"/>
              <a:gd name="T72" fmla="*/ 171 w 229"/>
              <a:gd name="T73" fmla="*/ 11 h 187"/>
              <a:gd name="T74" fmla="*/ 182 w 229"/>
              <a:gd name="T75" fmla="*/ 37 h 187"/>
              <a:gd name="T76" fmla="*/ 181 w 229"/>
              <a:gd name="T77" fmla="*/ 47 h 187"/>
              <a:gd name="T78" fmla="*/ 172 w 229"/>
              <a:gd name="T79" fmla="*/ 82 h 187"/>
              <a:gd name="T80" fmla="*/ 162 w 229"/>
              <a:gd name="T81" fmla="*/ 97 h 187"/>
              <a:gd name="T82" fmla="*/ 145 w 229"/>
              <a:gd name="T83" fmla="*/ 103 h 187"/>
              <a:gd name="T84" fmla="*/ 127 w 229"/>
              <a:gd name="T85" fmla="*/ 97 h 187"/>
              <a:gd name="T86" fmla="*/ 118 w 229"/>
              <a:gd name="T87" fmla="*/ 82 h 187"/>
              <a:gd name="T88" fmla="*/ 117 w 229"/>
              <a:gd name="T89" fmla="*/ 82 h 187"/>
              <a:gd name="T90" fmla="*/ 109 w 229"/>
              <a:gd name="T91" fmla="*/ 47 h 187"/>
              <a:gd name="T92" fmla="*/ 107 w 229"/>
              <a:gd name="T93" fmla="*/ 3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187">
                <a:moveTo>
                  <a:pt x="0" y="187"/>
                </a:moveTo>
                <a:cubicBezTo>
                  <a:pt x="7" y="141"/>
                  <a:pt x="7" y="141"/>
                  <a:pt x="7" y="141"/>
                </a:cubicBezTo>
                <a:cubicBezTo>
                  <a:pt x="7" y="137"/>
                  <a:pt x="9" y="133"/>
                  <a:pt x="13" y="130"/>
                </a:cubicBezTo>
                <a:cubicBezTo>
                  <a:pt x="16" y="127"/>
                  <a:pt x="20" y="125"/>
                  <a:pt x="24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1" y="129"/>
                  <a:pt x="58" y="133"/>
                  <a:pt x="57" y="139"/>
                </a:cubicBezTo>
                <a:cubicBezTo>
                  <a:pt x="50" y="187"/>
                  <a:pt x="50" y="187"/>
                  <a:pt x="50" y="187"/>
                </a:cubicBezTo>
                <a:lnTo>
                  <a:pt x="0" y="187"/>
                </a:lnTo>
                <a:close/>
                <a:moveTo>
                  <a:pt x="44" y="46"/>
                </a:moveTo>
                <a:cubicBezTo>
                  <a:pt x="44" y="36"/>
                  <a:pt x="48" y="28"/>
                  <a:pt x="55" y="21"/>
                </a:cubicBezTo>
                <a:cubicBezTo>
                  <a:pt x="62" y="14"/>
                  <a:pt x="70" y="11"/>
                  <a:pt x="80" y="11"/>
                </a:cubicBezTo>
                <a:cubicBezTo>
                  <a:pt x="87" y="11"/>
                  <a:pt x="94" y="13"/>
                  <a:pt x="100" y="17"/>
                </a:cubicBezTo>
                <a:cubicBezTo>
                  <a:pt x="98" y="23"/>
                  <a:pt x="96" y="29"/>
                  <a:pt x="96" y="35"/>
                </a:cubicBezTo>
                <a:cubicBezTo>
                  <a:pt x="96" y="39"/>
                  <a:pt x="97" y="43"/>
                  <a:pt x="98" y="46"/>
                </a:cubicBezTo>
                <a:cubicBezTo>
                  <a:pt x="107" y="80"/>
                  <a:pt x="107" y="80"/>
                  <a:pt x="107" y="80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4" y="93"/>
                  <a:pt x="101" y="98"/>
                  <a:pt x="96" y="102"/>
                </a:cubicBezTo>
                <a:cubicBezTo>
                  <a:pt x="91" y="106"/>
                  <a:pt x="86" y="108"/>
                  <a:pt x="80" y="108"/>
                </a:cubicBezTo>
                <a:cubicBezTo>
                  <a:pt x="73" y="108"/>
                  <a:pt x="68" y="106"/>
                  <a:pt x="63" y="102"/>
                </a:cubicBezTo>
                <a:cubicBezTo>
                  <a:pt x="59" y="98"/>
                  <a:pt x="55" y="93"/>
                  <a:pt x="54" y="8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2"/>
                  <a:pt x="45" y="51"/>
                </a:cubicBezTo>
                <a:cubicBezTo>
                  <a:pt x="45" y="49"/>
                  <a:pt x="44" y="48"/>
                  <a:pt x="44" y="46"/>
                </a:cubicBezTo>
                <a:close/>
                <a:moveTo>
                  <a:pt x="60" y="187"/>
                </a:moveTo>
                <a:cubicBezTo>
                  <a:pt x="67" y="139"/>
                  <a:pt x="67" y="139"/>
                  <a:pt x="67" y="139"/>
                </a:cubicBezTo>
                <a:cubicBezTo>
                  <a:pt x="68" y="134"/>
                  <a:pt x="70" y="130"/>
                  <a:pt x="74" y="127"/>
                </a:cubicBezTo>
                <a:cubicBezTo>
                  <a:pt x="77" y="123"/>
                  <a:pt x="82" y="122"/>
                  <a:pt x="86" y="122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08" y="122"/>
                  <a:pt x="212" y="123"/>
                  <a:pt x="215" y="127"/>
                </a:cubicBezTo>
                <a:cubicBezTo>
                  <a:pt x="219" y="130"/>
                  <a:pt x="222" y="134"/>
                  <a:pt x="222" y="139"/>
                </a:cubicBezTo>
                <a:cubicBezTo>
                  <a:pt x="229" y="187"/>
                  <a:pt x="229" y="187"/>
                  <a:pt x="229" y="187"/>
                </a:cubicBezTo>
                <a:lnTo>
                  <a:pt x="60" y="187"/>
                </a:lnTo>
                <a:close/>
                <a:moveTo>
                  <a:pt x="107" y="37"/>
                </a:moveTo>
                <a:cubicBezTo>
                  <a:pt x="107" y="27"/>
                  <a:pt x="111" y="18"/>
                  <a:pt x="118" y="11"/>
                </a:cubicBezTo>
                <a:cubicBezTo>
                  <a:pt x="126" y="4"/>
                  <a:pt x="134" y="0"/>
                  <a:pt x="145" y="0"/>
                </a:cubicBezTo>
                <a:cubicBezTo>
                  <a:pt x="155" y="0"/>
                  <a:pt x="164" y="4"/>
                  <a:pt x="171" y="11"/>
                </a:cubicBezTo>
                <a:cubicBezTo>
                  <a:pt x="179" y="18"/>
                  <a:pt x="182" y="27"/>
                  <a:pt x="182" y="37"/>
                </a:cubicBezTo>
                <a:cubicBezTo>
                  <a:pt x="182" y="41"/>
                  <a:pt x="182" y="44"/>
                  <a:pt x="181" y="47"/>
                </a:cubicBezTo>
                <a:cubicBezTo>
                  <a:pt x="172" y="82"/>
                  <a:pt x="172" y="82"/>
                  <a:pt x="172" y="82"/>
                </a:cubicBezTo>
                <a:cubicBezTo>
                  <a:pt x="170" y="88"/>
                  <a:pt x="167" y="93"/>
                  <a:pt x="162" y="97"/>
                </a:cubicBezTo>
                <a:cubicBezTo>
                  <a:pt x="157" y="101"/>
                  <a:pt x="151" y="103"/>
                  <a:pt x="145" y="103"/>
                </a:cubicBezTo>
                <a:cubicBezTo>
                  <a:pt x="138" y="103"/>
                  <a:pt x="133" y="101"/>
                  <a:pt x="127" y="97"/>
                </a:cubicBezTo>
                <a:cubicBezTo>
                  <a:pt x="122" y="93"/>
                  <a:pt x="119" y="88"/>
                  <a:pt x="118" y="82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8" y="44"/>
                  <a:pt x="107" y="41"/>
                  <a:pt x="107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Freeform 48"/>
          <p:cNvSpPr>
            <a:spLocks/>
          </p:cNvSpPr>
          <p:nvPr userDrawn="1"/>
        </p:nvSpPr>
        <p:spPr bwMode="auto">
          <a:xfrm>
            <a:off x="3257257" y="2356473"/>
            <a:ext cx="232529" cy="359973"/>
          </a:xfrm>
          <a:custGeom>
            <a:avLst/>
            <a:gdLst>
              <a:gd name="T0" fmla="*/ 1 w 157"/>
              <a:gd name="T1" fmla="*/ 99 h 245"/>
              <a:gd name="T2" fmla="*/ 30 w 157"/>
              <a:gd name="T3" fmla="*/ 53 h 245"/>
              <a:gd name="T4" fmla="*/ 31 w 157"/>
              <a:gd name="T5" fmla="*/ 48 h 245"/>
              <a:gd name="T6" fmla="*/ 45 w 157"/>
              <a:gd name="T7" fmla="*/ 33 h 245"/>
              <a:gd name="T8" fmla="*/ 52 w 157"/>
              <a:gd name="T9" fmla="*/ 0 h 245"/>
              <a:gd name="T10" fmla="*/ 65 w 157"/>
              <a:gd name="T11" fmla="*/ 12 h 245"/>
              <a:gd name="T12" fmla="*/ 68 w 157"/>
              <a:gd name="T13" fmla="*/ 20 h 245"/>
              <a:gd name="T14" fmla="*/ 91 w 157"/>
              <a:gd name="T15" fmla="*/ 25 h 245"/>
              <a:gd name="T16" fmla="*/ 124 w 157"/>
              <a:gd name="T17" fmla="*/ 50 h 245"/>
              <a:gd name="T18" fmla="*/ 141 w 157"/>
              <a:gd name="T19" fmla="*/ 87 h 245"/>
              <a:gd name="T20" fmla="*/ 146 w 157"/>
              <a:gd name="T21" fmla="*/ 120 h 245"/>
              <a:gd name="T22" fmla="*/ 120 w 157"/>
              <a:gd name="T23" fmla="*/ 177 h 245"/>
              <a:gd name="T24" fmla="*/ 112 w 157"/>
              <a:gd name="T25" fmla="*/ 179 h 245"/>
              <a:gd name="T26" fmla="*/ 110 w 157"/>
              <a:gd name="T27" fmla="*/ 182 h 245"/>
              <a:gd name="T28" fmla="*/ 111 w 157"/>
              <a:gd name="T29" fmla="*/ 185 h 245"/>
              <a:gd name="T30" fmla="*/ 120 w 157"/>
              <a:gd name="T31" fmla="*/ 188 h 245"/>
              <a:gd name="T32" fmla="*/ 124 w 157"/>
              <a:gd name="T33" fmla="*/ 193 h 245"/>
              <a:gd name="T34" fmla="*/ 120 w 157"/>
              <a:gd name="T35" fmla="*/ 198 h 245"/>
              <a:gd name="T36" fmla="*/ 112 w 157"/>
              <a:gd name="T37" fmla="*/ 200 h 245"/>
              <a:gd name="T38" fmla="*/ 110 w 157"/>
              <a:gd name="T39" fmla="*/ 203 h 245"/>
              <a:gd name="T40" fmla="*/ 111 w 157"/>
              <a:gd name="T41" fmla="*/ 206 h 245"/>
              <a:gd name="T42" fmla="*/ 120 w 157"/>
              <a:gd name="T43" fmla="*/ 208 h 245"/>
              <a:gd name="T44" fmla="*/ 143 w 157"/>
              <a:gd name="T45" fmla="*/ 208 h 245"/>
              <a:gd name="T46" fmla="*/ 150 w 157"/>
              <a:gd name="T47" fmla="*/ 211 h 245"/>
              <a:gd name="T48" fmla="*/ 156 w 157"/>
              <a:gd name="T49" fmla="*/ 218 h 245"/>
              <a:gd name="T50" fmla="*/ 157 w 157"/>
              <a:gd name="T51" fmla="*/ 245 h 245"/>
              <a:gd name="T52" fmla="*/ 21 w 157"/>
              <a:gd name="T53" fmla="*/ 224 h 245"/>
              <a:gd name="T54" fmla="*/ 27 w 157"/>
              <a:gd name="T55" fmla="*/ 212 h 245"/>
              <a:gd name="T56" fmla="*/ 35 w 157"/>
              <a:gd name="T57" fmla="*/ 208 h 245"/>
              <a:gd name="T58" fmla="*/ 58 w 157"/>
              <a:gd name="T59" fmla="*/ 208 h 245"/>
              <a:gd name="T60" fmla="*/ 66 w 157"/>
              <a:gd name="T61" fmla="*/ 207 h 245"/>
              <a:gd name="T62" fmla="*/ 68 w 157"/>
              <a:gd name="T63" fmla="*/ 204 h 245"/>
              <a:gd name="T64" fmla="*/ 67 w 157"/>
              <a:gd name="T65" fmla="*/ 201 h 245"/>
              <a:gd name="T66" fmla="*/ 58 w 157"/>
              <a:gd name="T67" fmla="*/ 198 h 245"/>
              <a:gd name="T68" fmla="*/ 54 w 157"/>
              <a:gd name="T69" fmla="*/ 193 h 245"/>
              <a:gd name="T70" fmla="*/ 58 w 157"/>
              <a:gd name="T71" fmla="*/ 188 h 245"/>
              <a:gd name="T72" fmla="*/ 66 w 157"/>
              <a:gd name="T73" fmla="*/ 186 h 245"/>
              <a:gd name="T74" fmla="*/ 68 w 157"/>
              <a:gd name="T75" fmla="*/ 183 h 245"/>
              <a:gd name="T76" fmla="*/ 67 w 157"/>
              <a:gd name="T77" fmla="*/ 180 h 245"/>
              <a:gd name="T78" fmla="*/ 58 w 157"/>
              <a:gd name="T79" fmla="*/ 177 h 245"/>
              <a:gd name="T80" fmla="*/ 30 w 157"/>
              <a:gd name="T81" fmla="*/ 173 h 245"/>
              <a:gd name="T82" fmla="*/ 27 w 157"/>
              <a:gd name="T83" fmla="*/ 165 h 245"/>
              <a:gd name="T84" fmla="*/ 27 w 157"/>
              <a:gd name="T85" fmla="*/ 161 h 245"/>
              <a:gd name="T86" fmla="*/ 28 w 157"/>
              <a:gd name="T87" fmla="*/ 158 h 245"/>
              <a:gd name="T88" fmla="*/ 33 w 157"/>
              <a:gd name="T89" fmla="*/ 151 h 245"/>
              <a:gd name="T90" fmla="*/ 73 w 157"/>
              <a:gd name="T91" fmla="*/ 110 h 245"/>
              <a:gd name="T92" fmla="*/ 76 w 157"/>
              <a:gd name="T93" fmla="*/ 98 h 245"/>
              <a:gd name="T94" fmla="*/ 73 w 157"/>
              <a:gd name="T95" fmla="*/ 94 h 245"/>
              <a:gd name="T96" fmla="*/ 63 w 157"/>
              <a:gd name="T97" fmla="*/ 94 h 245"/>
              <a:gd name="T98" fmla="*/ 30 w 157"/>
              <a:gd name="T99" fmla="*/ 121 h 245"/>
              <a:gd name="T100" fmla="*/ 28 w 157"/>
              <a:gd name="T101" fmla="*/ 122 h 245"/>
              <a:gd name="T102" fmla="*/ 23 w 157"/>
              <a:gd name="T103" fmla="*/ 120 h 245"/>
              <a:gd name="T104" fmla="*/ 16 w 157"/>
              <a:gd name="T105" fmla="*/ 120 h 245"/>
              <a:gd name="T106" fmla="*/ 7 w 157"/>
              <a:gd name="T107" fmla="*/ 116 h 245"/>
              <a:gd name="T108" fmla="*/ 0 w 157"/>
              <a:gd name="T109" fmla="*/ 10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" h="245">
                <a:moveTo>
                  <a:pt x="0" y="103"/>
                </a:moveTo>
                <a:cubicBezTo>
                  <a:pt x="0" y="101"/>
                  <a:pt x="0" y="100"/>
                  <a:pt x="1" y="99"/>
                </a:cubicBezTo>
                <a:cubicBezTo>
                  <a:pt x="32" y="58"/>
                  <a:pt x="32" y="58"/>
                  <a:pt x="32" y="58"/>
                </a:cubicBezTo>
                <a:cubicBezTo>
                  <a:pt x="30" y="56"/>
                  <a:pt x="30" y="54"/>
                  <a:pt x="30" y="53"/>
                </a:cubicBezTo>
                <a:cubicBezTo>
                  <a:pt x="30" y="52"/>
                  <a:pt x="30" y="51"/>
                  <a:pt x="30" y="50"/>
                </a:cubicBezTo>
                <a:cubicBezTo>
                  <a:pt x="30" y="49"/>
                  <a:pt x="31" y="48"/>
                  <a:pt x="31" y="48"/>
                </a:cubicBezTo>
                <a:cubicBezTo>
                  <a:pt x="32" y="47"/>
                  <a:pt x="32" y="47"/>
                  <a:pt x="32" y="47"/>
                </a:cubicBezTo>
                <a:cubicBezTo>
                  <a:pt x="37" y="42"/>
                  <a:pt x="42" y="37"/>
                  <a:pt x="45" y="33"/>
                </a:cubicBezTo>
                <a:cubicBezTo>
                  <a:pt x="48" y="29"/>
                  <a:pt x="51" y="26"/>
                  <a:pt x="52" y="24"/>
                </a:cubicBezTo>
                <a:cubicBezTo>
                  <a:pt x="52" y="0"/>
                  <a:pt x="52" y="0"/>
                  <a:pt x="52" y="0"/>
                </a:cubicBezTo>
                <a:cubicBezTo>
                  <a:pt x="56" y="3"/>
                  <a:pt x="58" y="5"/>
                  <a:pt x="60" y="7"/>
                </a:cubicBezTo>
                <a:cubicBezTo>
                  <a:pt x="62" y="9"/>
                  <a:pt x="64" y="10"/>
                  <a:pt x="65" y="12"/>
                </a:cubicBezTo>
                <a:cubicBezTo>
                  <a:pt x="66" y="14"/>
                  <a:pt x="67" y="16"/>
                  <a:pt x="67" y="17"/>
                </a:cubicBezTo>
                <a:cubicBezTo>
                  <a:pt x="68" y="18"/>
                  <a:pt x="68" y="19"/>
                  <a:pt x="68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76" y="21"/>
                  <a:pt x="84" y="22"/>
                  <a:pt x="91" y="25"/>
                </a:cubicBezTo>
                <a:cubicBezTo>
                  <a:pt x="98" y="28"/>
                  <a:pt x="104" y="31"/>
                  <a:pt x="109" y="35"/>
                </a:cubicBezTo>
                <a:cubicBezTo>
                  <a:pt x="115" y="39"/>
                  <a:pt x="119" y="44"/>
                  <a:pt x="124" y="50"/>
                </a:cubicBezTo>
                <a:cubicBezTo>
                  <a:pt x="128" y="56"/>
                  <a:pt x="131" y="62"/>
                  <a:pt x="134" y="68"/>
                </a:cubicBezTo>
                <a:cubicBezTo>
                  <a:pt x="137" y="74"/>
                  <a:pt x="139" y="80"/>
                  <a:pt x="141" y="87"/>
                </a:cubicBezTo>
                <a:cubicBezTo>
                  <a:pt x="143" y="93"/>
                  <a:pt x="144" y="99"/>
                  <a:pt x="145" y="104"/>
                </a:cubicBezTo>
                <a:cubicBezTo>
                  <a:pt x="146" y="110"/>
                  <a:pt x="146" y="115"/>
                  <a:pt x="146" y="120"/>
                </a:cubicBezTo>
                <a:cubicBezTo>
                  <a:pt x="146" y="177"/>
                  <a:pt x="146" y="177"/>
                  <a:pt x="146" y="177"/>
                </a:cubicBezTo>
                <a:cubicBezTo>
                  <a:pt x="120" y="177"/>
                  <a:pt x="120" y="177"/>
                  <a:pt x="120" y="177"/>
                </a:cubicBezTo>
                <a:cubicBezTo>
                  <a:pt x="118" y="177"/>
                  <a:pt x="116" y="177"/>
                  <a:pt x="115" y="178"/>
                </a:cubicBezTo>
                <a:cubicBezTo>
                  <a:pt x="114" y="178"/>
                  <a:pt x="113" y="178"/>
                  <a:pt x="112" y="179"/>
                </a:cubicBezTo>
                <a:cubicBezTo>
                  <a:pt x="111" y="179"/>
                  <a:pt x="111" y="180"/>
                  <a:pt x="110" y="181"/>
                </a:cubicBezTo>
                <a:cubicBezTo>
                  <a:pt x="110" y="181"/>
                  <a:pt x="110" y="181"/>
                  <a:pt x="110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4"/>
                  <a:pt x="111" y="185"/>
                </a:cubicBezTo>
                <a:cubicBezTo>
                  <a:pt x="112" y="186"/>
                  <a:pt x="113" y="186"/>
                  <a:pt x="114" y="187"/>
                </a:cubicBezTo>
                <a:cubicBezTo>
                  <a:pt x="115" y="187"/>
                  <a:pt x="117" y="188"/>
                  <a:pt x="120" y="188"/>
                </a:cubicBezTo>
                <a:cubicBezTo>
                  <a:pt x="121" y="188"/>
                  <a:pt x="122" y="188"/>
                  <a:pt x="123" y="189"/>
                </a:cubicBezTo>
                <a:cubicBezTo>
                  <a:pt x="124" y="190"/>
                  <a:pt x="124" y="191"/>
                  <a:pt x="124" y="193"/>
                </a:cubicBezTo>
                <a:cubicBezTo>
                  <a:pt x="124" y="194"/>
                  <a:pt x="124" y="195"/>
                  <a:pt x="123" y="196"/>
                </a:cubicBezTo>
                <a:cubicBezTo>
                  <a:pt x="122" y="198"/>
                  <a:pt x="121" y="198"/>
                  <a:pt x="120" y="198"/>
                </a:cubicBezTo>
                <a:cubicBezTo>
                  <a:pt x="118" y="198"/>
                  <a:pt x="116" y="198"/>
                  <a:pt x="115" y="199"/>
                </a:cubicBezTo>
                <a:cubicBezTo>
                  <a:pt x="114" y="199"/>
                  <a:pt x="113" y="199"/>
                  <a:pt x="112" y="200"/>
                </a:cubicBezTo>
                <a:cubicBezTo>
                  <a:pt x="111" y="200"/>
                  <a:pt x="111" y="201"/>
                  <a:pt x="110" y="201"/>
                </a:cubicBezTo>
                <a:cubicBezTo>
                  <a:pt x="110" y="202"/>
                  <a:pt x="110" y="202"/>
                  <a:pt x="110" y="203"/>
                </a:cubicBezTo>
                <a:cubicBezTo>
                  <a:pt x="110" y="203"/>
                  <a:pt x="110" y="203"/>
                  <a:pt x="110" y="203"/>
                </a:cubicBezTo>
                <a:cubicBezTo>
                  <a:pt x="110" y="204"/>
                  <a:pt x="110" y="205"/>
                  <a:pt x="111" y="206"/>
                </a:cubicBezTo>
                <a:cubicBezTo>
                  <a:pt x="112" y="206"/>
                  <a:pt x="113" y="207"/>
                  <a:pt x="114" y="208"/>
                </a:cubicBezTo>
                <a:cubicBezTo>
                  <a:pt x="115" y="208"/>
                  <a:pt x="117" y="208"/>
                  <a:pt x="120" y="208"/>
                </a:cubicBezTo>
                <a:cubicBezTo>
                  <a:pt x="141" y="208"/>
                  <a:pt x="141" y="208"/>
                  <a:pt x="141" y="208"/>
                </a:cubicBezTo>
                <a:cubicBezTo>
                  <a:pt x="141" y="208"/>
                  <a:pt x="142" y="208"/>
                  <a:pt x="143" y="208"/>
                </a:cubicBezTo>
                <a:cubicBezTo>
                  <a:pt x="143" y="208"/>
                  <a:pt x="145" y="209"/>
                  <a:pt x="146" y="209"/>
                </a:cubicBezTo>
                <a:cubicBezTo>
                  <a:pt x="147" y="210"/>
                  <a:pt x="149" y="210"/>
                  <a:pt x="150" y="211"/>
                </a:cubicBezTo>
                <a:cubicBezTo>
                  <a:pt x="151" y="212"/>
                  <a:pt x="152" y="213"/>
                  <a:pt x="153" y="214"/>
                </a:cubicBezTo>
                <a:cubicBezTo>
                  <a:pt x="154" y="215"/>
                  <a:pt x="155" y="216"/>
                  <a:pt x="156" y="218"/>
                </a:cubicBezTo>
                <a:cubicBezTo>
                  <a:pt x="156" y="220"/>
                  <a:pt x="157" y="222"/>
                  <a:pt x="157" y="224"/>
                </a:cubicBezTo>
                <a:cubicBezTo>
                  <a:pt x="157" y="245"/>
                  <a:pt x="157" y="245"/>
                  <a:pt x="157" y="245"/>
                </a:cubicBezTo>
                <a:cubicBezTo>
                  <a:pt x="21" y="245"/>
                  <a:pt x="21" y="245"/>
                  <a:pt x="21" y="245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221"/>
                  <a:pt x="22" y="218"/>
                  <a:pt x="23" y="216"/>
                </a:cubicBezTo>
                <a:cubicBezTo>
                  <a:pt x="24" y="214"/>
                  <a:pt x="25" y="213"/>
                  <a:pt x="27" y="212"/>
                </a:cubicBezTo>
                <a:cubicBezTo>
                  <a:pt x="28" y="211"/>
                  <a:pt x="30" y="210"/>
                  <a:pt x="31" y="209"/>
                </a:cubicBezTo>
                <a:cubicBezTo>
                  <a:pt x="33" y="209"/>
                  <a:pt x="34" y="209"/>
                  <a:pt x="35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60" y="208"/>
                  <a:pt x="62" y="208"/>
                  <a:pt x="63" y="208"/>
                </a:cubicBezTo>
                <a:cubicBezTo>
                  <a:pt x="64" y="207"/>
                  <a:pt x="65" y="207"/>
                  <a:pt x="66" y="207"/>
                </a:cubicBezTo>
                <a:cubicBezTo>
                  <a:pt x="67" y="206"/>
                  <a:pt x="67" y="206"/>
                  <a:pt x="68" y="205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8" y="203"/>
                  <a:pt x="68" y="203"/>
                  <a:pt x="68" y="203"/>
                </a:cubicBezTo>
                <a:cubicBezTo>
                  <a:pt x="68" y="202"/>
                  <a:pt x="68" y="201"/>
                  <a:pt x="67" y="201"/>
                </a:cubicBezTo>
                <a:cubicBezTo>
                  <a:pt x="66" y="200"/>
                  <a:pt x="65" y="199"/>
                  <a:pt x="64" y="199"/>
                </a:cubicBezTo>
                <a:cubicBezTo>
                  <a:pt x="62" y="198"/>
                  <a:pt x="60" y="198"/>
                  <a:pt x="58" y="198"/>
                </a:cubicBezTo>
                <a:cubicBezTo>
                  <a:pt x="57" y="198"/>
                  <a:pt x="56" y="198"/>
                  <a:pt x="55" y="196"/>
                </a:cubicBezTo>
                <a:cubicBezTo>
                  <a:pt x="54" y="195"/>
                  <a:pt x="54" y="194"/>
                  <a:pt x="54" y="193"/>
                </a:cubicBezTo>
                <a:cubicBezTo>
                  <a:pt x="54" y="191"/>
                  <a:pt x="54" y="190"/>
                  <a:pt x="55" y="189"/>
                </a:cubicBezTo>
                <a:cubicBezTo>
                  <a:pt x="56" y="188"/>
                  <a:pt x="57" y="188"/>
                  <a:pt x="58" y="188"/>
                </a:cubicBezTo>
                <a:cubicBezTo>
                  <a:pt x="60" y="188"/>
                  <a:pt x="61" y="187"/>
                  <a:pt x="63" y="187"/>
                </a:cubicBezTo>
                <a:cubicBezTo>
                  <a:pt x="64" y="187"/>
                  <a:pt x="65" y="186"/>
                  <a:pt x="66" y="186"/>
                </a:cubicBezTo>
                <a:cubicBezTo>
                  <a:pt x="67" y="185"/>
                  <a:pt x="67" y="185"/>
                  <a:pt x="68" y="184"/>
                </a:cubicBezTo>
                <a:cubicBezTo>
                  <a:pt x="68" y="184"/>
                  <a:pt x="68" y="183"/>
                  <a:pt x="68" y="183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8" y="181"/>
                  <a:pt x="68" y="181"/>
                  <a:pt x="67" y="180"/>
                </a:cubicBezTo>
                <a:cubicBezTo>
                  <a:pt x="66" y="179"/>
                  <a:pt x="65" y="179"/>
                  <a:pt x="64" y="178"/>
                </a:cubicBezTo>
                <a:cubicBezTo>
                  <a:pt x="62" y="177"/>
                  <a:pt x="60" y="177"/>
                  <a:pt x="58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4" y="177"/>
                  <a:pt x="32" y="176"/>
                  <a:pt x="30" y="173"/>
                </a:cubicBezTo>
                <a:cubicBezTo>
                  <a:pt x="29" y="172"/>
                  <a:pt x="28" y="171"/>
                  <a:pt x="28" y="169"/>
                </a:cubicBezTo>
                <a:cubicBezTo>
                  <a:pt x="27" y="168"/>
                  <a:pt x="27" y="167"/>
                  <a:pt x="27" y="165"/>
                </a:cubicBezTo>
                <a:cubicBezTo>
                  <a:pt x="27" y="162"/>
                  <a:pt x="27" y="162"/>
                  <a:pt x="27" y="162"/>
                </a:cubicBezTo>
                <a:cubicBezTo>
                  <a:pt x="27" y="162"/>
                  <a:pt x="27" y="161"/>
                  <a:pt x="27" y="161"/>
                </a:cubicBezTo>
                <a:cubicBezTo>
                  <a:pt x="27" y="161"/>
                  <a:pt x="27" y="160"/>
                  <a:pt x="27" y="160"/>
                </a:cubicBezTo>
                <a:cubicBezTo>
                  <a:pt x="27" y="160"/>
                  <a:pt x="27" y="159"/>
                  <a:pt x="28" y="158"/>
                </a:cubicBezTo>
                <a:cubicBezTo>
                  <a:pt x="28" y="157"/>
                  <a:pt x="29" y="156"/>
                  <a:pt x="30" y="155"/>
                </a:cubicBezTo>
                <a:cubicBezTo>
                  <a:pt x="31" y="153"/>
                  <a:pt x="32" y="152"/>
                  <a:pt x="33" y="151"/>
                </a:cubicBezTo>
                <a:cubicBezTo>
                  <a:pt x="34" y="149"/>
                  <a:pt x="35" y="147"/>
                  <a:pt x="37" y="146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6" y="107"/>
                  <a:pt x="77" y="105"/>
                  <a:pt x="77" y="102"/>
                </a:cubicBezTo>
                <a:cubicBezTo>
                  <a:pt x="77" y="101"/>
                  <a:pt x="76" y="100"/>
                  <a:pt x="76" y="98"/>
                </a:cubicBezTo>
                <a:cubicBezTo>
                  <a:pt x="75" y="97"/>
                  <a:pt x="75" y="96"/>
                  <a:pt x="74" y="95"/>
                </a:cubicBezTo>
                <a:cubicBezTo>
                  <a:pt x="73" y="94"/>
                  <a:pt x="73" y="94"/>
                  <a:pt x="73" y="94"/>
                </a:cubicBezTo>
                <a:cubicBezTo>
                  <a:pt x="72" y="93"/>
                  <a:pt x="70" y="92"/>
                  <a:pt x="68" y="92"/>
                </a:cubicBezTo>
                <a:cubicBezTo>
                  <a:pt x="66" y="92"/>
                  <a:pt x="64" y="93"/>
                  <a:pt x="63" y="94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1"/>
                  <a:pt x="31" y="121"/>
                  <a:pt x="30" y="121"/>
                </a:cubicBezTo>
                <a:cubicBezTo>
                  <a:pt x="29" y="122"/>
                  <a:pt x="29" y="122"/>
                  <a:pt x="2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27" y="122"/>
                  <a:pt x="26" y="122"/>
                  <a:pt x="25" y="121"/>
                </a:cubicBezTo>
                <a:cubicBezTo>
                  <a:pt x="24" y="121"/>
                  <a:pt x="23" y="121"/>
                  <a:pt x="23" y="120"/>
                </a:cubicBezTo>
                <a:cubicBezTo>
                  <a:pt x="22" y="120"/>
                  <a:pt x="21" y="119"/>
                  <a:pt x="21" y="118"/>
                </a:cubicBezTo>
                <a:cubicBezTo>
                  <a:pt x="20" y="119"/>
                  <a:pt x="18" y="120"/>
                  <a:pt x="16" y="120"/>
                </a:cubicBezTo>
                <a:cubicBezTo>
                  <a:pt x="15" y="120"/>
                  <a:pt x="13" y="120"/>
                  <a:pt x="11" y="119"/>
                </a:cubicBezTo>
                <a:cubicBezTo>
                  <a:pt x="10" y="118"/>
                  <a:pt x="8" y="117"/>
                  <a:pt x="7" y="116"/>
                </a:cubicBezTo>
                <a:cubicBezTo>
                  <a:pt x="6" y="115"/>
                  <a:pt x="6" y="115"/>
                  <a:pt x="6" y="115"/>
                </a:cubicBezTo>
                <a:cubicBezTo>
                  <a:pt x="2" y="111"/>
                  <a:pt x="0" y="107"/>
                  <a:pt x="0" y="1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67" y="4405882"/>
            <a:ext cx="365792" cy="304826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723899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723899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788245" y="4450929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5"/>
          </p:nvPr>
        </p:nvSpPr>
        <p:spPr>
          <a:xfrm>
            <a:off x="788245" y="4713927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9023603" y="2414490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/>
          </p:nvPr>
        </p:nvSpPr>
        <p:spPr>
          <a:xfrm>
            <a:off x="9023603" y="2677488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9023603" y="4467363"/>
            <a:ext cx="2424334" cy="243345"/>
          </a:xfrm>
        </p:spPr>
        <p:txBody>
          <a:bodyPr>
            <a:noAutofit/>
          </a:bodyPr>
          <a:lstStyle>
            <a:lvl1pPr marL="0" indent="0" algn="ctr">
              <a:buNone/>
              <a:defRPr lang="en-US" sz="14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9"/>
          </p:nvPr>
        </p:nvSpPr>
        <p:spPr>
          <a:xfrm>
            <a:off x="9023603" y="4730361"/>
            <a:ext cx="2423338" cy="810395"/>
          </a:xfrm>
        </p:spPr>
        <p:txBody>
          <a:bodyPr>
            <a:normAutofit/>
          </a:bodyPr>
          <a:lstStyle>
            <a:lvl1pPr marL="0" indent="0" algn="ctr">
              <a:buNone/>
              <a:defRPr lang="en-GB" sz="12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526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About Us - Food, Retail, Drinks, Int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services</a:t>
            </a:r>
          </a:p>
        </p:txBody>
      </p:sp>
      <p:sp>
        <p:nvSpPr>
          <p:cNvPr id="39" name="Text Placeholder 18"/>
          <p:cNvSpPr txBox="1">
            <a:spLocks/>
          </p:cNvSpPr>
          <p:nvPr userDrawn="1"/>
        </p:nvSpPr>
        <p:spPr>
          <a:xfrm>
            <a:off x="1546613" y="703664"/>
            <a:ext cx="8362315" cy="4873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we do </a:t>
            </a:r>
          </a:p>
        </p:txBody>
      </p:sp>
      <p:sp>
        <p:nvSpPr>
          <p:cNvPr id="40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1" name="Text Placeholder 5"/>
          <p:cNvSpPr txBox="1">
            <a:spLocks/>
          </p:cNvSpPr>
          <p:nvPr userDrawn="1"/>
        </p:nvSpPr>
        <p:spPr>
          <a:xfrm>
            <a:off x="693790" y="5039320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Ground-breaking data measuring food sales in the total out of home market, CGA foodservice work with food wholesalers and manufacturers alike </a:t>
            </a:r>
          </a:p>
        </p:txBody>
      </p:sp>
      <p:sp>
        <p:nvSpPr>
          <p:cNvPr id="42" name="Text Placeholder 3"/>
          <p:cNvSpPr txBox="1">
            <a:spLocks/>
          </p:cNvSpPr>
          <p:nvPr userDrawn="1"/>
        </p:nvSpPr>
        <p:spPr>
          <a:xfrm>
            <a:off x="692690" y="4681655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Food</a:t>
            </a:r>
          </a:p>
        </p:txBody>
      </p:sp>
      <p:sp>
        <p:nvSpPr>
          <p:cNvPr id="43" name="Text Placeholder 5"/>
          <p:cNvSpPr txBox="1">
            <a:spLocks/>
          </p:cNvSpPr>
          <p:nvPr userDrawn="1"/>
        </p:nvSpPr>
        <p:spPr>
          <a:xfrm>
            <a:off x="3462933" y="5075342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Working with pubs, restaurants and bars to help retailers understand core market dynamics - consumer, supply and demand</a:t>
            </a:r>
          </a:p>
        </p:txBody>
      </p:sp>
      <p:sp>
        <p:nvSpPr>
          <p:cNvPr id="44" name="Text Placeholder 3"/>
          <p:cNvSpPr txBox="1">
            <a:spLocks/>
          </p:cNvSpPr>
          <p:nvPr userDrawn="1"/>
        </p:nvSpPr>
        <p:spPr>
          <a:xfrm>
            <a:off x="3461833" y="4717677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Retail</a:t>
            </a:r>
          </a:p>
        </p:txBody>
      </p:sp>
      <p:sp>
        <p:nvSpPr>
          <p:cNvPr id="45" name="Text Placeholder 5"/>
          <p:cNvSpPr txBox="1">
            <a:spLocks/>
          </p:cNvSpPr>
          <p:nvPr userDrawn="1"/>
        </p:nvSpPr>
        <p:spPr>
          <a:xfrm>
            <a:off x="6203321" y="5089549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Strategic work with all leading drinks suppliers in the GB market to provide industry leading data, insight and consultancy to understand the market, sales and consumer</a:t>
            </a:r>
          </a:p>
        </p:txBody>
      </p:sp>
      <p:sp>
        <p:nvSpPr>
          <p:cNvPr id="46" name="Text Placeholder 3"/>
          <p:cNvSpPr txBox="1">
            <a:spLocks/>
          </p:cNvSpPr>
          <p:nvPr userDrawn="1"/>
        </p:nvSpPr>
        <p:spPr>
          <a:xfrm>
            <a:off x="6202221" y="4731884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Drinks</a:t>
            </a:r>
          </a:p>
        </p:txBody>
      </p:sp>
      <p:sp>
        <p:nvSpPr>
          <p:cNvPr id="47" name="Text Placeholder 5"/>
          <p:cNvSpPr txBox="1">
            <a:spLocks/>
          </p:cNvSpPr>
          <p:nvPr userDrawn="1"/>
        </p:nvSpPr>
        <p:spPr>
          <a:xfrm>
            <a:off x="8945728" y="5089549"/>
            <a:ext cx="2526200" cy="75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100" kern="12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kern="1200" smtClean="0">
                <a:solidFill>
                  <a:schemeClr val="tx2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a joint venture with AC Nielsen CGA has taken our world-class on premise measurement service into the U.S. and France </a:t>
            </a:r>
          </a:p>
        </p:txBody>
      </p:sp>
      <p:sp>
        <p:nvSpPr>
          <p:cNvPr id="48" name="Text Placeholder 3"/>
          <p:cNvSpPr txBox="1">
            <a:spLocks/>
          </p:cNvSpPr>
          <p:nvPr userDrawn="1"/>
        </p:nvSpPr>
        <p:spPr>
          <a:xfrm>
            <a:off x="8944628" y="4731884"/>
            <a:ext cx="2527239" cy="256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Helvetica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100" b="1" kern="1200" dirty="0" smtClean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100" b="1" kern="1200" dirty="0">
                <a:solidFill>
                  <a:schemeClr val="tx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International</a:t>
            </a:r>
          </a:p>
        </p:txBody>
      </p:sp>
      <p:pic>
        <p:nvPicPr>
          <p:cNvPr id="49" name="Picture Placeholder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6534" y="1812407"/>
            <a:ext cx="2522538" cy="2524125"/>
          </a:xfrm>
          <a:prstGeom prst="rect">
            <a:avLst/>
          </a:prstGeom>
        </p:spPr>
      </p:pic>
      <p:pic>
        <p:nvPicPr>
          <p:cNvPr id="50" name="Picture Placeholder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300" y="1800648"/>
            <a:ext cx="2523744" cy="2523744"/>
          </a:xfrm>
          <a:prstGeom prst="rect">
            <a:avLst/>
          </a:prstGeom>
        </p:spPr>
      </p:pic>
      <p:sp>
        <p:nvSpPr>
          <p:cNvPr id="51" name="Oval 50"/>
          <p:cNvSpPr/>
          <p:nvPr userDrawn="1"/>
        </p:nvSpPr>
        <p:spPr>
          <a:xfrm>
            <a:off x="4385149" y="3997467"/>
            <a:ext cx="680484" cy="68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2" name="Picture Placeholder 3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8184" y="1828799"/>
            <a:ext cx="2523744" cy="2523744"/>
          </a:xfrm>
          <a:prstGeom prst="rect">
            <a:avLst/>
          </a:prstGeom>
        </p:spPr>
      </p:pic>
      <p:sp>
        <p:nvSpPr>
          <p:cNvPr id="53" name="Oval 52"/>
          <p:cNvSpPr/>
          <p:nvPr userDrawn="1"/>
        </p:nvSpPr>
        <p:spPr>
          <a:xfrm>
            <a:off x="7126577" y="3982008"/>
            <a:ext cx="680484" cy="6804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9868005" y="3983260"/>
            <a:ext cx="680484" cy="6804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5" name="Picture Placeholder 3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" y="1828799"/>
            <a:ext cx="2523744" cy="2523744"/>
          </a:xfrm>
          <a:prstGeom prst="rect">
            <a:avLst/>
          </a:prstGeom>
        </p:spPr>
      </p:pic>
      <p:sp>
        <p:nvSpPr>
          <p:cNvPr id="56" name="Oval 55"/>
          <p:cNvSpPr/>
          <p:nvPr userDrawn="1"/>
        </p:nvSpPr>
        <p:spPr>
          <a:xfrm>
            <a:off x="1616067" y="3916996"/>
            <a:ext cx="680484" cy="680484"/>
          </a:xfrm>
          <a:prstGeom prst="ellipse">
            <a:avLst/>
          </a:prstGeom>
          <a:ln>
            <a:solidFill>
              <a:srgbClr val="FF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55" y="3999295"/>
            <a:ext cx="556507" cy="55650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05" y="4101934"/>
            <a:ext cx="501827" cy="5018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4084563"/>
            <a:ext cx="506291" cy="50629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62" y="4100805"/>
            <a:ext cx="480478" cy="4804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25099"/>
            <a:ext cx="458219" cy="4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48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- Consumer, Demand, Supply view of mar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Holistic 360°view of the market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Freeform 7"/>
          <p:cNvSpPr>
            <a:spLocks/>
          </p:cNvSpPr>
          <p:nvPr userDrawn="1"/>
        </p:nvSpPr>
        <p:spPr bwMode="auto">
          <a:xfrm>
            <a:off x="5419575" y="2024266"/>
            <a:ext cx="1877388" cy="2818823"/>
          </a:xfrm>
          <a:custGeom>
            <a:avLst/>
            <a:gdLst>
              <a:gd name="connsiteX0" fmla="*/ 0 w 2174875"/>
              <a:gd name="connsiteY0" fmla="*/ 0 h 3265488"/>
              <a:gd name="connsiteX1" fmla="*/ 71438 w 2174875"/>
              <a:gd name="connsiteY1" fmla="*/ 1588 h 3265488"/>
              <a:gd name="connsiteX2" fmla="*/ 142081 w 2174875"/>
              <a:gd name="connsiteY2" fmla="*/ 4764 h 3265488"/>
              <a:gd name="connsiteX3" fmla="*/ 213519 w 2174875"/>
              <a:gd name="connsiteY3" fmla="*/ 10321 h 3265488"/>
              <a:gd name="connsiteX4" fmla="*/ 283369 w 2174875"/>
              <a:gd name="connsiteY4" fmla="*/ 19849 h 3265488"/>
              <a:gd name="connsiteX5" fmla="*/ 354806 w 2174875"/>
              <a:gd name="connsiteY5" fmla="*/ 28582 h 3265488"/>
              <a:gd name="connsiteX6" fmla="*/ 425450 w 2174875"/>
              <a:gd name="connsiteY6" fmla="*/ 42873 h 3265488"/>
              <a:gd name="connsiteX7" fmla="*/ 493713 w 2174875"/>
              <a:gd name="connsiteY7" fmla="*/ 57958 h 3265488"/>
              <a:gd name="connsiteX8" fmla="*/ 562769 w 2174875"/>
              <a:gd name="connsiteY8" fmla="*/ 74631 h 3265488"/>
              <a:gd name="connsiteX9" fmla="*/ 631031 w 2174875"/>
              <a:gd name="connsiteY9" fmla="*/ 94479 h 3265488"/>
              <a:gd name="connsiteX10" fmla="*/ 697706 w 2174875"/>
              <a:gd name="connsiteY10" fmla="*/ 115916 h 3265488"/>
              <a:gd name="connsiteX11" fmla="*/ 765175 w 2174875"/>
              <a:gd name="connsiteY11" fmla="*/ 140528 h 3265488"/>
              <a:gd name="connsiteX12" fmla="*/ 831850 w 2174875"/>
              <a:gd name="connsiteY12" fmla="*/ 165934 h 3265488"/>
              <a:gd name="connsiteX13" fmla="*/ 897731 w 2174875"/>
              <a:gd name="connsiteY13" fmla="*/ 193722 h 3265488"/>
              <a:gd name="connsiteX14" fmla="*/ 962025 w 2174875"/>
              <a:gd name="connsiteY14" fmla="*/ 223892 h 3265488"/>
              <a:gd name="connsiteX15" fmla="*/ 1025525 w 2174875"/>
              <a:gd name="connsiteY15" fmla="*/ 257238 h 3265488"/>
              <a:gd name="connsiteX16" fmla="*/ 1088231 w 2174875"/>
              <a:gd name="connsiteY16" fmla="*/ 292965 h 3265488"/>
              <a:gd name="connsiteX17" fmla="*/ 1182688 w 2174875"/>
              <a:gd name="connsiteY17" fmla="*/ 350923 h 3265488"/>
              <a:gd name="connsiteX18" fmla="*/ 1273969 w 2174875"/>
              <a:gd name="connsiteY18" fmla="*/ 412851 h 3265488"/>
              <a:gd name="connsiteX19" fmla="*/ 1362869 w 2174875"/>
              <a:gd name="connsiteY19" fmla="*/ 480336 h 3265488"/>
              <a:gd name="connsiteX20" fmla="*/ 1444625 w 2174875"/>
              <a:gd name="connsiteY20" fmla="*/ 550203 h 3265488"/>
              <a:gd name="connsiteX21" fmla="*/ 1524000 w 2174875"/>
              <a:gd name="connsiteY21" fmla="*/ 623245 h 3265488"/>
              <a:gd name="connsiteX22" fmla="*/ 1598613 w 2174875"/>
              <a:gd name="connsiteY22" fmla="*/ 699464 h 3265488"/>
              <a:gd name="connsiteX23" fmla="*/ 1669256 w 2174875"/>
              <a:gd name="connsiteY23" fmla="*/ 780446 h 3265488"/>
              <a:gd name="connsiteX24" fmla="*/ 1735931 w 2174875"/>
              <a:gd name="connsiteY24" fmla="*/ 864604 h 3265488"/>
              <a:gd name="connsiteX25" fmla="*/ 1797050 w 2174875"/>
              <a:gd name="connsiteY25" fmla="*/ 949556 h 3265488"/>
              <a:gd name="connsiteX26" fmla="*/ 1854994 w 2174875"/>
              <a:gd name="connsiteY26" fmla="*/ 1037684 h 3265488"/>
              <a:gd name="connsiteX27" fmla="*/ 1906588 w 2174875"/>
              <a:gd name="connsiteY27" fmla="*/ 1129781 h 3265488"/>
              <a:gd name="connsiteX28" fmla="*/ 1955800 w 2174875"/>
              <a:gd name="connsiteY28" fmla="*/ 1222673 h 3265488"/>
              <a:gd name="connsiteX29" fmla="*/ 1999456 w 2174875"/>
              <a:gd name="connsiteY29" fmla="*/ 1317152 h 3265488"/>
              <a:gd name="connsiteX30" fmla="*/ 2037556 w 2174875"/>
              <a:gd name="connsiteY30" fmla="*/ 1414807 h 3265488"/>
              <a:gd name="connsiteX31" fmla="*/ 2072481 w 2174875"/>
              <a:gd name="connsiteY31" fmla="*/ 1514050 h 3265488"/>
              <a:gd name="connsiteX32" fmla="*/ 2101850 w 2174875"/>
              <a:gd name="connsiteY32" fmla="*/ 1612499 h 3265488"/>
              <a:gd name="connsiteX33" fmla="*/ 2126456 w 2174875"/>
              <a:gd name="connsiteY33" fmla="*/ 1714917 h 3265488"/>
              <a:gd name="connsiteX34" fmla="*/ 2146300 w 2174875"/>
              <a:gd name="connsiteY34" fmla="*/ 1817336 h 3265488"/>
              <a:gd name="connsiteX35" fmla="*/ 2161381 w 2174875"/>
              <a:gd name="connsiteY35" fmla="*/ 1920549 h 3265488"/>
              <a:gd name="connsiteX36" fmla="*/ 2170113 w 2174875"/>
              <a:gd name="connsiteY36" fmla="*/ 2026143 h 3265488"/>
              <a:gd name="connsiteX37" fmla="*/ 2174875 w 2174875"/>
              <a:gd name="connsiteY37" fmla="*/ 2129356 h 3265488"/>
              <a:gd name="connsiteX38" fmla="*/ 2174875 w 2174875"/>
              <a:gd name="connsiteY38" fmla="*/ 2234950 h 3265488"/>
              <a:gd name="connsiteX39" fmla="*/ 2170113 w 2174875"/>
              <a:gd name="connsiteY39" fmla="*/ 2339750 h 3265488"/>
              <a:gd name="connsiteX40" fmla="*/ 2159794 w 2174875"/>
              <a:gd name="connsiteY40" fmla="*/ 2445345 h 3265488"/>
              <a:gd name="connsiteX41" fmla="*/ 2144713 w 2174875"/>
              <a:gd name="connsiteY41" fmla="*/ 2550145 h 3265488"/>
              <a:gd name="connsiteX42" fmla="*/ 2123281 w 2174875"/>
              <a:gd name="connsiteY42" fmla="*/ 2655740 h 3265488"/>
              <a:gd name="connsiteX43" fmla="*/ 2097088 w 2174875"/>
              <a:gd name="connsiteY43" fmla="*/ 2758952 h 3265488"/>
              <a:gd name="connsiteX44" fmla="*/ 2065338 w 2174875"/>
              <a:gd name="connsiteY44" fmla="*/ 2862959 h 3265488"/>
              <a:gd name="connsiteX45" fmla="*/ 2028825 w 2174875"/>
              <a:gd name="connsiteY45" fmla="*/ 2964584 h 3265488"/>
              <a:gd name="connsiteX46" fmla="*/ 1985963 w 2174875"/>
              <a:gd name="connsiteY46" fmla="*/ 3067002 h 3265488"/>
              <a:gd name="connsiteX47" fmla="*/ 1937544 w 2174875"/>
              <a:gd name="connsiteY47" fmla="*/ 3166245 h 3265488"/>
              <a:gd name="connsiteX48" fmla="*/ 1883569 w 2174875"/>
              <a:gd name="connsiteY48" fmla="*/ 3265488 h 3265488"/>
              <a:gd name="connsiteX49" fmla="*/ 885771 w 2174875"/>
              <a:gd name="connsiteY49" fmla="*/ 2688870 h 3265488"/>
              <a:gd name="connsiteX50" fmla="*/ 0 w 2174875"/>
              <a:gd name="connsiteY50" fmla="*/ 1161679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4875" h="3265488">
                <a:moveTo>
                  <a:pt x="0" y="0"/>
                </a:moveTo>
                <a:lnTo>
                  <a:pt x="71438" y="1588"/>
                </a:lnTo>
                <a:lnTo>
                  <a:pt x="142081" y="4764"/>
                </a:lnTo>
                <a:lnTo>
                  <a:pt x="213519" y="10321"/>
                </a:lnTo>
                <a:lnTo>
                  <a:pt x="283369" y="19849"/>
                </a:lnTo>
                <a:lnTo>
                  <a:pt x="354806" y="28582"/>
                </a:lnTo>
                <a:lnTo>
                  <a:pt x="425450" y="42873"/>
                </a:lnTo>
                <a:lnTo>
                  <a:pt x="493713" y="57958"/>
                </a:lnTo>
                <a:lnTo>
                  <a:pt x="562769" y="74631"/>
                </a:lnTo>
                <a:lnTo>
                  <a:pt x="631031" y="94479"/>
                </a:lnTo>
                <a:lnTo>
                  <a:pt x="697706" y="115916"/>
                </a:lnTo>
                <a:lnTo>
                  <a:pt x="765175" y="140528"/>
                </a:lnTo>
                <a:lnTo>
                  <a:pt x="831850" y="165934"/>
                </a:lnTo>
                <a:lnTo>
                  <a:pt x="897731" y="193722"/>
                </a:lnTo>
                <a:lnTo>
                  <a:pt x="962025" y="223892"/>
                </a:lnTo>
                <a:lnTo>
                  <a:pt x="1025525" y="257238"/>
                </a:lnTo>
                <a:lnTo>
                  <a:pt x="1088231" y="292965"/>
                </a:lnTo>
                <a:lnTo>
                  <a:pt x="1182688" y="350923"/>
                </a:lnTo>
                <a:lnTo>
                  <a:pt x="1273969" y="412851"/>
                </a:lnTo>
                <a:lnTo>
                  <a:pt x="1362869" y="480336"/>
                </a:lnTo>
                <a:lnTo>
                  <a:pt x="1444625" y="550203"/>
                </a:lnTo>
                <a:lnTo>
                  <a:pt x="1524000" y="623245"/>
                </a:lnTo>
                <a:lnTo>
                  <a:pt x="1598613" y="699464"/>
                </a:lnTo>
                <a:lnTo>
                  <a:pt x="1669256" y="780446"/>
                </a:lnTo>
                <a:lnTo>
                  <a:pt x="1735931" y="864604"/>
                </a:lnTo>
                <a:lnTo>
                  <a:pt x="1797050" y="949556"/>
                </a:lnTo>
                <a:lnTo>
                  <a:pt x="1854994" y="1037684"/>
                </a:lnTo>
                <a:lnTo>
                  <a:pt x="1906588" y="1129781"/>
                </a:lnTo>
                <a:lnTo>
                  <a:pt x="1955800" y="1222673"/>
                </a:lnTo>
                <a:lnTo>
                  <a:pt x="1999456" y="1317152"/>
                </a:lnTo>
                <a:lnTo>
                  <a:pt x="2037556" y="1414807"/>
                </a:lnTo>
                <a:lnTo>
                  <a:pt x="2072481" y="1514050"/>
                </a:lnTo>
                <a:lnTo>
                  <a:pt x="2101850" y="1612499"/>
                </a:lnTo>
                <a:lnTo>
                  <a:pt x="2126456" y="1714917"/>
                </a:lnTo>
                <a:lnTo>
                  <a:pt x="2146300" y="1817336"/>
                </a:lnTo>
                <a:lnTo>
                  <a:pt x="2161381" y="1920549"/>
                </a:lnTo>
                <a:lnTo>
                  <a:pt x="2170113" y="2026143"/>
                </a:lnTo>
                <a:lnTo>
                  <a:pt x="2174875" y="2129356"/>
                </a:lnTo>
                <a:lnTo>
                  <a:pt x="2174875" y="2234950"/>
                </a:lnTo>
                <a:lnTo>
                  <a:pt x="2170113" y="2339750"/>
                </a:lnTo>
                <a:lnTo>
                  <a:pt x="2159794" y="2445345"/>
                </a:lnTo>
                <a:lnTo>
                  <a:pt x="2144713" y="2550145"/>
                </a:lnTo>
                <a:lnTo>
                  <a:pt x="2123281" y="2655740"/>
                </a:lnTo>
                <a:lnTo>
                  <a:pt x="2097088" y="2758952"/>
                </a:lnTo>
                <a:lnTo>
                  <a:pt x="2065338" y="2862959"/>
                </a:lnTo>
                <a:lnTo>
                  <a:pt x="2028825" y="2964584"/>
                </a:lnTo>
                <a:lnTo>
                  <a:pt x="1985963" y="3067002"/>
                </a:lnTo>
                <a:lnTo>
                  <a:pt x="1937544" y="3166245"/>
                </a:lnTo>
                <a:lnTo>
                  <a:pt x="1883569" y="3265488"/>
                </a:lnTo>
                <a:lnTo>
                  <a:pt x="885771" y="2688870"/>
                </a:lnTo>
                <a:lnTo>
                  <a:pt x="0" y="1161679"/>
                </a:lnTo>
                <a:close/>
              </a:path>
            </a:pathLst>
          </a:cu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Freeform 9"/>
          <p:cNvSpPr>
            <a:spLocks/>
          </p:cNvSpPr>
          <p:nvPr userDrawn="1"/>
        </p:nvSpPr>
        <p:spPr bwMode="auto">
          <a:xfrm>
            <a:off x="3743631" y="4453316"/>
            <a:ext cx="3253225" cy="1413429"/>
          </a:xfrm>
          <a:custGeom>
            <a:avLst/>
            <a:gdLst>
              <a:gd name="connsiteX0" fmla="*/ 950989 w 3768725"/>
              <a:gd name="connsiteY0" fmla="*/ 0 h 1637399"/>
              <a:gd name="connsiteX1" fmla="*/ 2818537 w 3768725"/>
              <a:gd name="connsiteY1" fmla="*/ 0 h 1637399"/>
              <a:gd name="connsiteX2" fmla="*/ 3768725 w 3768725"/>
              <a:gd name="connsiteY2" fmla="*/ 548771 h 1637399"/>
              <a:gd name="connsiteX3" fmla="*/ 3732213 w 3768725"/>
              <a:gd name="connsiteY3" fmla="*/ 609912 h 1637399"/>
              <a:gd name="connsiteX4" fmla="*/ 3694113 w 3768725"/>
              <a:gd name="connsiteY4" fmla="*/ 671053 h 1637399"/>
              <a:gd name="connsiteX5" fmla="*/ 3652838 w 3768725"/>
              <a:gd name="connsiteY5" fmla="*/ 729018 h 1637399"/>
              <a:gd name="connsiteX6" fmla="*/ 3610769 w 3768725"/>
              <a:gd name="connsiteY6" fmla="*/ 786983 h 1637399"/>
              <a:gd name="connsiteX7" fmla="*/ 3566319 w 3768725"/>
              <a:gd name="connsiteY7" fmla="*/ 841771 h 1637399"/>
              <a:gd name="connsiteX8" fmla="*/ 3520281 w 3768725"/>
              <a:gd name="connsiteY8" fmla="*/ 896560 h 1637399"/>
              <a:gd name="connsiteX9" fmla="*/ 3473450 w 3768725"/>
              <a:gd name="connsiteY9" fmla="*/ 948967 h 1637399"/>
              <a:gd name="connsiteX10" fmla="*/ 3422650 w 3768725"/>
              <a:gd name="connsiteY10" fmla="*/ 1000579 h 1637399"/>
              <a:gd name="connsiteX11" fmla="*/ 3372644 w 3768725"/>
              <a:gd name="connsiteY11" fmla="*/ 1049016 h 1637399"/>
              <a:gd name="connsiteX12" fmla="*/ 3319463 w 3768725"/>
              <a:gd name="connsiteY12" fmla="*/ 1098246 h 1637399"/>
              <a:gd name="connsiteX13" fmla="*/ 3266281 w 3768725"/>
              <a:gd name="connsiteY13" fmla="*/ 1143506 h 1637399"/>
              <a:gd name="connsiteX14" fmla="*/ 3209925 w 3768725"/>
              <a:gd name="connsiteY14" fmla="*/ 1187973 h 1637399"/>
              <a:gd name="connsiteX15" fmla="*/ 3153569 w 3768725"/>
              <a:gd name="connsiteY15" fmla="*/ 1230851 h 1637399"/>
              <a:gd name="connsiteX16" fmla="*/ 3094038 w 3768725"/>
              <a:gd name="connsiteY16" fmla="*/ 1270553 h 1637399"/>
              <a:gd name="connsiteX17" fmla="*/ 3034506 w 3768725"/>
              <a:gd name="connsiteY17" fmla="*/ 1310255 h 1637399"/>
              <a:gd name="connsiteX18" fmla="*/ 2971800 w 3768725"/>
              <a:gd name="connsiteY18" fmla="*/ 1346781 h 1637399"/>
              <a:gd name="connsiteX19" fmla="*/ 2874169 w 3768725"/>
              <a:gd name="connsiteY19" fmla="*/ 1399981 h 1637399"/>
              <a:gd name="connsiteX20" fmla="*/ 2773363 w 3768725"/>
              <a:gd name="connsiteY20" fmla="*/ 1446830 h 1637399"/>
              <a:gd name="connsiteX21" fmla="*/ 2673350 w 3768725"/>
              <a:gd name="connsiteY21" fmla="*/ 1489708 h 1637399"/>
              <a:gd name="connsiteX22" fmla="*/ 2570956 w 3768725"/>
              <a:gd name="connsiteY22" fmla="*/ 1526234 h 1637399"/>
              <a:gd name="connsiteX23" fmla="*/ 2466975 w 3768725"/>
              <a:gd name="connsiteY23" fmla="*/ 1558789 h 1637399"/>
              <a:gd name="connsiteX24" fmla="*/ 2363788 w 3768725"/>
              <a:gd name="connsiteY24" fmla="*/ 1584198 h 1637399"/>
              <a:gd name="connsiteX25" fmla="*/ 2258219 w 3768725"/>
              <a:gd name="connsiteY25" fmla="*/ 1605638 h 1637399"/>
              <a:gd name="connsiteX26" fmla="*/ 2153444 w 3768725"/>
              <a:gd name="connsiteY26" fmla="*/ 1620724 h 1637399"/>
              <a:gd name="connsiteX27" fmla="*/ 2047875 w 3768725"/>
              <a:gd name="connsiteY27" fmla="*/ 1631841 h 1637399"/>
              <a:gd name="connsiteX28" fmla="*/ 1943100 w 3768725"/>
              <a:gd name="connsiteY28" fmla="*/ 1637399 h 1637399"/>
              <a:gd name="connsiteX29" fmla="*/ 1837531 w 3768725"/>
              <a:gd name="connsiteY29" fmla="*/ 1637399 h 1637399"/>
              <a:gd name="connsiteX30" fmla="*/ 1732756 w 3768725"/>
              <a:gd name="connsiteY30" fmla="*/ 1633429 h 1637399"/>
              <a:gd name="connsiteX31" fmla="*/ 1628775 w 3768725"/>
              <a:gd name="connsiteY31" fmla="*/ 1622312 h 1637399"/>
              <a:gd name="connsiteX32" fmla="*/ 1525588 w 3768725"/>
              <a:gd name="connsiteY32" fmla="*/ 1607226 h 1637399"/>
              <a:gd name="connsiteX33" fmla="*/ 1423194 w 3768725"/>
              <a:gd name="connsiteY33" fmla="*/ 1587375 h 1637399"/>
              <a:gd name="connsiteX34" fmla="*/ 1320800 w 3768725"/>
              <a:gd name="connsiteY34" fmla="*/ 1562759 h 1637399"/>
              <a:gd name="connsiteX35" fmla="*/ 1220788 w 3768725"/>
              <a:gd name="connsiteY35" fmla="*/ 1534174 h 1637399"/>
              <a:gd name="connsiteX36" fmla="*/ 1123156 w 3768725"/>
              <a:gd name="connsiteY36" fmla="*/ 1500824 h 1637399"/>
              <a:gd name="connsiteX37" fmla="*/ 1025525 w 3768725"/>
              <a:gd name="connsiteY37" fmla="*/ 1461122 h 1637399"/>
              <a:gd name="connsiteX38" fmla="*/ 929481 w 3768725"/>
              <a:gd name="connsiteY38" fmla="*/ 1416656 h 1637399"/>
              <a:gd name="connsiteX39" fmla="*/ 836613 w 3768725"/>
              <a:gd name="connsiteY39" fmla="*/ 1369014 h 1637399"/>
              <a:gd name="connsiteX40" fmla="*/ 746919 w 3768725"/>
              <a:gd name="connsiteY40" fmla="*/ 1315813 h 1637399"/>
              <a:gd name="connsiteX41" fmla="*/ 658019 w 3768725"/>
              <a:gd name="connsiteY41" fmla="*/ 1259436 h 1637399"/>
              <a:gd name="connsiteX42" fmla="*/ 571500 w 3768725"/>
              <a:gd name="connsiteY42" fmla="*/ 1196707 h 1637399"/>
              <a:gd name="connsiteX43" fmla="*/ 488950 w 3768725"/>
              <a:gd name="connsiteY43" fmla="*/ 1131596 h 1637399"/>
              <a:gd name="connsiteX44" fmla="*/ 407988 w 3768725"/>
              <a:gd name="connsiteY44" fmla="*/ 1061720 h 1637399"/>
              <a:gd name="connsiteX45" fmla="*/ 331788 w 3768725"/>
              <a:gd name="connsiteY45" fmla="*/ 987081 h 1637399"/>
              <a:gd name="connsiteX46" fmla="*/ 257175 w 3768725"/>
              <a:gd name="connsiteY46" fmla="*/ 907677 h 1637399"/>
              <a:gd name="connsiteX47" fmla="*/ 187325 w 3768725"/>
              <a:gd name="connsiteY47" fmla="*/ 823508 h 1637399"/>
              <a:gd name="connsiteX48" fmla="*/ 121444 w 3768725"/>
              <a:gd name="connsiteY48" fmla="*/ 736958 h 1637399"/>
              <a:gd name="connsiteX49" fmla="*/ 59531 w 3768725"/>
              <a:gd name="connsiteY49" fmla="*/ 644849 h 1637399"/>
              <a:gd name="connsiteX50" fmla="*/ 0 w 3768725"/>
              <a:gd name="connsiteY50" fmla="*/ 548771 h 16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68725" h="1637399">
                <a:moveTo>
                  <a:pt x="950989" y="0"/>
                </a:moveTo>
                <a:lnTo>
                  <a:pt x="2818537" y="0"/>
                </a:lnTo>
                <a:lnTo>
                  <a:pt x="3768725" y="548771"/>
                </a:lnTo>
                <a:lnTo>
                  <a:pt x="3732213" y="609912"/>
                </a:lnTo>
                <a:lnTo>
                  <a:pt x="3694113" y="671053"/>
                </a:lnTo>
                <a:lnTo>
                  <a:pt x="3652838" y="729018"/>
                </a:lnTo>
                <a:lnTo>
                  <a:pt x="3610769" y="786983"/>
                </a:lnTo>
                <a:lnTo>
                  <a:pt x="3566319" y="841771"/>
                </a:lnTo>
                <a:lnTo>
                  <a:pt x="3520281" y="896560"/>
                </a:lnTo>
                <a:lnTo>
                  <a:pt x="3473450" y="948967"/>
                </a:lnTo>
                <a:lnTo>
                  <a:pt x="3422650" y="1000579"/>
                </a:lnTo>
                <a:lnTo>
                  <a:pt x="3372644" y="1049016"/>
                </a:lnTo>
                <a:lnTo>
                  <a:pt x="3319463" y="1098246"/>
                </a:lnTo>
                <a:lnTo>
                  <a:pt x="3266281" y="1143506"/>
                </a:lnTo>
                <a:lnTo>
                  <a:pt x="3209925" y="1187973"/>
                </a:lnTo>
                <a:lnTo>
                  <a:pt x="3153569" y="1230851"/>
                </a:lnTo>
                <a:lnTo>
                  <a:pt x="3094038" y="1270553"/>
                </a:lnTo>
                <a:lnTo>
                  <a:pt x="3034506" y="1310255"/>
                </a:lnTo>
                <a:lnTo>
                  <a:pt x="2971800" y="1346781"/>
                </a:lnTo>
                <a:lnTo>
                  <a:pt x="2874169" y="1399981"/>
                </a:lnTo>
                <a:lnTo>
                  <a:pt x="2773363" y="1446830"/>
                </a:lnTo>
                <a:lnTo>
                  <a:pt x="2673350" y="1489708"/>
                </a:lnTo>
                <a:lnTo>
                  <a:pt x="2570956" y="1526234"/>
                </a:lnTo>
                <a:lnTo>
                  <a:pt x="2466975" y="1558789"/>
                </a:lnTo>
                <a:lnTo>
                  <a:pt x="2363788" y="1584198"/>
                </a:lnTo>
                <a:lnTo>
                  <a:pt x="2258219" y="1605638"/>
                </a:lnTo>
                <a:lnTo>
                  <a:pt x="2153444" y="1620724"/>
                </a:lnTo>
                <a:lnTo>
                  <a:pt x="2047875" y="1631841"/>
                </a:lnTo>
                <a:lnTo>
                  <a:pt x="1943100" y="1637399"/>
                </a:lnTo>
                <a:lnTo>
                  <a:pt x="1837531" y="1637399"/>
                </a:lnTo>
                <a:lnTo>
                  <a:pt x="1732756" y="1633429"/>
                </a:lnTo>
                <a:lnTo>
                  <a:pt x="1628775" y="1622312"/>
                </a:lnTo>
                <a:lnTo>
                  <a:pt x="1525588" y="1607226"/>
                </a:lnTo>
                <a:lnTo>
                  <a:pt x="1423194" y="1587375"/>
                </a:lnTo>
                <a:lnTo>
                  <a:pt x="1320800" y="1562759"/>
                </a:lnTo>
                <a:lnTo>
                  <a:pt x="1220788" y="1534174"/>
                </a:lnTo>
                <a:lnTo>
                  <a:pt x="1123156" y="1500824"/>
                </a:lnTo>
                <a:lnTo>
                  <a:pt x="1025525" y="1461122"/>
                </a:lnTo>
                <a:lnTo>
                  <a:pt x="929481" y="1416656"/>
                </a:lnTo>
                <a:lnTo>
                  <a:pt x="836613" y="1369014"/>
                </a:lnTo>
                <a:lnTo>
                  <a:pt x="746919" y="1315813"/>
                </a:lnTo>
                <a:lnTo>
                  <a:pt x="658019" y="1259436"/>
                </a:lnTo>
                <a:lnTo>
                  <a:pt x="571500" y="1196707"/>
                </a:lnTo>
                <a:lnTo>
                  <a:pt x="488950" y="1131596"/>
                </a:lnTo>
                <a:lnTo>
                  <a:pt x="407988" y="1061720"/>
                </a:lnTo>
                <a:lnTo>
                  <a:pt x="331788" y="987081"/>
                </a:lnTo>
                <a:lnTo>
                  <a:pt x="257175" y="907677"/>
                </a:lnTo>
                <a:lnTo>
                  <a:pt x="187325" y="823508"/>
                </a:lnTo>
                <a:lnTo>
                  <a:pt x="121444" y="736958"/>
                </a:lnTo>
                <a:lnTo>
                  <a:pt x="59531" y="644849"/>
                </a:lnTo>
                <a:lnTo>
                  <a:pt x="0" y="5487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 userDrawn="1"/>
        </p:nvSpPr>
        <p:spPr bwMode="auto">
          <a:xfrm>
            <a:off x="3443522" y="2024266"/>
            <a:ext cx="1878758" cy="2818823"/>
          </a:xfrm>
          <a:custGeom>
            <a:avLst/>
            <a:gdLst>
              <a:gd name="connsiteX0" fmla="*/ 2176463 w 2176463"/>
              <a:gd name="connsiteY0" fmla="*/ 0 h 3265488"/>
              <a:gd name="connsiteX1" fmla="*/ 2176463 w 2176463"/>
              <a:gd name="connsiteY1" fmla="*/ 1147103 h 3265488"/>
              <a:gd name="connsiteX2" fmla="*/ 1278357 w 2176463"/>
              <a:gd name="connsiteY2" fmla="*/ 2695562 h 3265488"/>
              <a:gd name="connsiteX3" fmla="*/ 291306 w 2176463"/>
              <a:gd name="connsiteY3" fmla="*/ 3265488 h 3265488"/>
              <a:gd name="connsiteX4" fmla="*/ 255588 w 2176463"/>
              <a:gd name="connsiteY4" fmla="*/ 3202767 h 3265488"/>
              <a:gd name="connsiteX5" fmla="*/ 223838 w 2176463"/>
              <a:gd name="connsiteY5" fmla="*/ 3138457 h 3265488"/>
              <a:gd name="connsiteX6" fmla="*/ 193675 w 2176463"/>
              <a:gd name="connsiteY6" fmla="*/ 3074942 h 3265488"/>
              <a:gd name="connsiteX7" fmla="*/ 164306 w 2176463"/>
              <a:gd name="connsiteY7" fmla="*/ 3009045 h 3265488"/>
              <a:gd name="connsiteX8" fmla="*/ 138906 w 2176463"/>
              <a:gd name="connsiteY8" fmla="*/ 2943147 h 3265488"/>
              <a:gd name="connsiteX9" fmla="*/ 115888 w 2176463"/>
              <a:gd name="connsiteY9" fmla="*/ 2876456 h 3265488"/>
              <a:gd name="connsiteX10" fmla="*/ 92869 w 2176463"/>
              <a:gd name="connsiteY10" fmla="*/ 2808177 h 3265488"/>
              <a:gd name="connsiteX11" fmla="*/ 74613 w 2176463"/>
              <a:gd name="connsiteY11" fmla="*/ 2740692 h 3265488"/>
              <a:gd name="connsiteX12" fmla="*/ 56356 w 2176463"/>
              <a:gd name="connsiteY12" fmla="*/ 2670825 h 3265488"/>
              <a:gd name="connsiteX13" fmla="*/ 41275 w 2176463"/>
              <a:gd name="connsiteY13" fmla="*/ 2601752 h 3265488"/>
              <a:gd name="connsiteX14" fmla="*/ 28575 w 2176463"/>
              <a:gd name="connsiteY14" fmla="*/ 2531885 h 3265488"/>
              <a:gd name="connsiteX15" fmla="*/ 18256 w 2176463"/>
              <a:gd name="connsiteY15" fmla="*/ 2462018 h 3265488"/>
              <a:gd name="connsiteX16" fmla="*/ 10319 w 2176463"/>
              <a:gd name="connsiteY16" fmla="*/ 2390563 h 3265488"/>
              <a:gd name="connsiteX17" fmla="*/ 4763 w 2176463"/>
              <a:gd name="connsiteY17" fmla="*/ 2319902 h 3265488"/>
              <a:gd name="connsiteX18" fmla="*/ 1588 w 2176463"/>
              <a:gd name="connsiteY18" fmla="*/ 2248447 h 3265488"/>
              <a:gd name="connsiteX19" fmla="*/ 0 w 2176463"/>
              <a:gd name="connsiteY19" fmla="*/ 2176992 h 3265488"/>
              <a:gd name="connsiteX20" fmla="*/ 3175 w 2176463"/>
              <a:gd name="connsiteY20" fmla="*/ 2064252 h 3265488"/>
              <a:gd name="connsiteX21" fmla="*/ 10319 w 2176463"/>
              <a:gd name="connsiteY21" fmla="*/ 1953894 h 3265488"/>
              <a:gd name="connsiteX22" fmla="*/ 24606 w 2176463"/>
              <a:gd name="connsiteY22" fmla="*/ 1845918 h 3265488"/>
              <a:gd name="connsiteX23" fmla="*/ 44450 w 2176463"/>
              <a:gd name="connsiteY23" fmla="*/ 1737942 h 3265488"/>
              <a:gd name="connsiteX24" fmla="*/ 68263 w 2176463"/>
              <a:gd name="connsiteY24" fmla="*/ 1632347 h 3265488"/>
              <a:gd name="connsiteX25" fmla="*/ 97631 w 2176463"/>
              <a:gd name="connsiteY25" fmla="*/ 1529135 h 3265488"/>
              <a:gd name="connsiteX26" fmla="*/ 130969 w 2176463"/>
              <a:gd name="connsiteY26" fmla="*/ 1428304 h 3265488"/>
              <a:gd name="connsiteX27" fmla="*/ 170656 w 2176463"/>
              <a:gd name="connsiteY27" fmla="*/ 1329061 h 3265488"/>
              <a:gd name="connsiteX28" fmla="*/ 215106 w 2176463"/>
              <a:gd name="connsiteY28" fmla="*/ 1232994 h 3265488"/>
              <a:gd name="connsiteX29" fmla="*/ 261938 w 2176463"/>
              <a:gd name="connsiteY29" fmla="*/ 1138515 h 3265488"/>
              <a:gd name="connsiteX30" fmla="*/ 315119 w 2176463"/>
              <a:gd name="connsiteY30" fmla="*/ 1048799 h 3265488"/>
              <a:gd name="connsiteX31" fmla="*/ 371475 w 2176463"/>
              <a:gd name="connsiteY31" fmla="*/ 960671 h 3265488"/>
              <a:gd name="connsiteX32" fmla="*/ 431006 w 2176463"/>
              <a:gd name="connsiteY32" fmla="*/ 874925 h 3265488"/>
              <a:gd name="connsiteX33" fmla="*/ 496888 w 2176463"/>
              <a:gd name="connsiteY33" fmla="*/ 792355 h 3265488"/>
              <a:gd name="connsiteX34" fmla="*/ 565150 w 2176463"/>
              <a:gd name="connsiteY34" fmla="*/ 713755 h 3265488"/>
              <a:gd name="connsiteX35" fmla="*/ 637382 w 2176463"/>
              <a:gd name="connsiteY35" fmla="*/ 637536 h 3265488"/>
              <a:gd name="connsiteX36" fmla="*/ 713582 w 2176463"/>
              <a:gd name="connsiteY36" fmla="*/ 565288 h 3265488"/>
              <a:gd name="connsiteX37" fmla="*/ 790575 w 2176463"/>
              <a:gd name="connsiteY37" fmla="*/ 497008 h 3265488"/>
              <a:gd name="connsiteX38" fmla="*/ 873125 w 2176463"/>
              <a:gd name="connsiteY38" fmla="*/ 432699 h 3265488"/>
              <a:gd name="connsiteX39" fmla="*/ 958850 w 2176463"/>
              <a:gd name="connsiteY39" fmla="*/ 371565 h 3265488"/>
              <a:gd name="connsiteX40" fmla="*/ 1046957 w 2176463"/>
              <a:gd name="connsiteY40" fmla="*/ 315195 h 3265488"/>
              <a:gd name="connsiteX41" fmla="*/ 1138238 w 2176463"/>
              <a:gd name="connsiteY41" fmla="*/ 263589 h 3265488"/>
              <a:gd name="connsiteX42" fmla="*/ 1232694 w 2176463"/>
              <a:gd name="connsiteY42" fmla="*/ 215159 h 3265488"/>
              <a:gd name="connsiteX43" fmla="*/ 1328738 w 2176463"/>
              <a:gd name="connsiteY43" fmla="*/ 172286 h 3265488"/>
              <a:gd name="connsiteX44" fmla="*/ 1427957 w 2176463"/>
              <a:gd name="connsiteY44" fmla="*/ 132589 h 3265488"/>
              <a:gd name="connsiteX45" fmla="*/ 1528763 w 2176463"/>
              <a:gd name="connsiteY45" fmla="*/ 99243 h 3265488"/>
              <a:gd name="connsiteX46" fmla="*/ 1631951 w 2176463"/>
              <a:gd name="connsiteY46" fmla="*/ 68279 h 3265488"/>
              <a:gd name="connsiteX47" fmla="*/ 1737519 w 2176463"/>
              <a:gd name="connsiteY47" fmla="*/ 44461 h 3265488"/>
              <a:gd name="connsiteX48" fmla="*/ 1843882 w 2176463"/>
              <a:gd name="connsiteY48" fmla="*/ 26200 h 3265488"/>
              <a:gd name="connsiteX49" fmla="*/ 1954213 w 2176463"/>
              <a:gd name="connsiteY49" fmla="*/ 11909 h 3265488"/>
              <a:gd name="connsiteX50" fmla="*/ 2063751 w 2176463"/>
              <a:gd name="connsiteY50" fmla="*/ 3176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6463" h="3265488">
                <a:moveTo>
                  <a:pt x="2176463" y="0"/>
                </a:moveTo>
                <a:lnTo>
                  <a:pt x="2176463" y="1147103"/>
                </a:lnTo>
                <a:lnTo>
                  <a:pt x="1278357" y="2695562"/>
                </a:lnTo>
                <a:lnTo>
                  <a:pt x="291306" y="3265488"/>
                </a:lnTo>
                <a:lnTo>
                  <a:pt x="255588" y="3202767"/>
                </a:lnTo>
                <a:lnTo>
                  <a:pt x="223838" y="3138457"/>
                </a:lnTo>
                <a:lnTo>
                  <a:pt x="193675" y="3074942"/>
                </a:lnTo>
                <a:lnTo>
                  <a:pt x="164306" y="3009045"/>
                </a:lnTo>
                <a:lnTo>
                  <a:pt x="138906" y="2943147"/>
                </a:lnTo>
                <a:lnTo>
                  <a:pt x="115888" y="2876456"/>
                </a:lnTo>
                <a:lnTo>
                  <a:pt x="92869" y="2808177"/>
                </a:lnTo>
                <a:lnTo>
                  <a:pt x="74613" y="2740692"/>
                </a:lnTo>
                <a:lnTo>
                  <a:pt x="56356" y="2670825"/>
                </a:lnTo>
                <a:lnTo>
                  <a:pt x="41275" y="2601752"/>
                </a:lnTo>
                <a:lnTo>
                  <a:pt x="28575" y="2531885"/>
                </a:lnTo>
                <a:lnTo>
                  <a:pt x="18256" y="2462018"/>
                </a:lnTo>
                <a:lnTo>
                  <a:pt x="10319" y="2390563"/>
                </a:lnTo>
                <a:lnTo>
                  <a:pt x="4763" y="2319902"/>
                </a:lnTo>
                <a:lnTo>
                  <a:pt x="1588" y="2248447"/>
                </a:lnTo>
                <a:lnTo>
                  <a:pt x="0" y="2176992"/>
                </a:lnTo>
                <a:lnTo>
                  <a:pt x="3175" y="2064252"/>
                </a:lnTo>
                <a:lnTo>
                  <a:pt x="10319" y="1953894"/>
                </a:lnTo>
                <a:lnTo>
                  <a:pt x="24606" y="1845918"/>
                </a:lnTo>
                <a:lnTo>
                  <a:pt x="44450" y="1737942"/>
                </a:lnTo>
                <a:lnTo>
                  <a:pt x="68263" y="1632347"/>
                </a:lnTo>
                <a:lnTo>
                  <a:pt x="97631" y="1529135"/>
                </a:lnTo>
                <a:lnTo>
                  <a:pt x="130969" y="1428304"/>
                </a:lnTo>
                <a:lnTo>
                  <a:pt x="170656" y="1329061"/>
                </a:lnTo>
                <a:lnTo>
                  <a:pt x="215106" y="1232994"/>
                </a:lnTo>
                <a:lnTo>
                  <a:pt x="261938" y="1138515"/>
                </a:lnTo>
                <a:lnTo>
                  <a:pt x="315119" y="1048799"/>
                </a:lnTo>
                <a:lnTo>
                  <a:pt x="371475" y="960671"/>
                </a:lnTo>
                <a:lnTo>
                  <a:pt x="431006" y="874925"/>
                </a:lnTo>
                <a:lnTo>
                  <a:pt x="496888" y="792355"/>
                </a:lnTo>
                <a:lnTo>
                  <a:pt x="565150" y="713755"/>
                </a:lnTo>
                <a:lnTo>
                  <a:pt x="637382" y="637536"/>
                </a:lnTo>
                <a:lnTo>
                  <a:pt x="713582" y="565288"/>
                </a:lnTo>
                <a:lnTo>
                  <a:pt x="790575" y="497008"/>
                </a:lnTo>
                <a:lnTo>
                  <a:pt x="873125" y="432699"/>
                </a:lnTo>
                <a:lnTo>
                  <a:pt x="958850" y="371565"/>
                </a:lnTo>
                <a:lnTo>
                  <a:pt x="1046957" y="315195"/>
                </a:lnTo>
                <a:lnTo>
                  <a:pt x="1138238" y="263589"/>
                </a:lnTo>
                <a:lnTo>
                  <a:pt x="1232694" y="215159"/>
                </a:lnTo>
                <a:lnTo>
                  <a:pt x="1328738" y="172286"/>
                </a:lnTo>
                <a:lnTo>
                  <a:pt x="1427957" y="132589"/>
                </a:lnTo>
                <a:lnTo>
                  <a:pt x="1528763" y="99243"/>
                </a:lnTo>
                <a:lnTo>
                  <a:pt x="1631951" y="68279"/>
                </a:lnTo>
                <a:lnTo>
                  <a:pt x="1737519" y="44461"/>
                </a:lnTo>
                <a:lnTo>
                  <a:pt x="1843882" y="26200"/>
                </a:lnTo>
                <a:lnTo>
                  <a:pt x="1954213" y="11909"/>
                </a:lnTo>
                <a:lnTo>
                  <a:pt x="2063751" y="3176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474254" y="2248998"/>
            <a:ext cx="2817629" cy="157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BRANDTRACK</a:t>
            </a:r>
          </a:p>
          <a:p>
            <a:pPr>
              <a:lnSpc>
                <a:spcPct val="130000"/>
              </a:lnSpc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Nationally representative sample of 20,000 consumers to measure consumer perception of all major eating and drinking brands.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845291" y="2857102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Consumer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70" y="3295439"/>
            <a:ext cx="665876" cy="665876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3962370" y="2853388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Demand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4942434" y="4640423"/>
            <a:ext cx="1359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Supply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74" y="5033600"/>
            <a:ext cx="607874" cy="6078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94" y="3177357"/>
            <a:ext cx="602334" cy="602334"/>
          </a:xfrm>
          <a:prstGeom prst="rect">
            <a:avLst/>
          </a:prstGeom>
        </p:spPr>
      </p:pic>
      <p:cxnSp>
        <p:nvCxnSpPr>
          <p:cNvPr id="28" name="Straight Connector 8"/>
          <p:cNvCxnSpPr/>
          <p:nvPr userDrawn="1"/>
        </p:nvCxnSpPr>
        <p:spPr>
          <a:xfrm flipV="1">
            <a:off x="6283227" y="4649923"/>
            <a:ext cx="2099265" cy="957301"/>
          </a:xfrm>
          <a:prstGeom prst="bentConnector3">
            <a:avLst>
              <a:gd name="adj1" fmla="val 58822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2"/>
          <p:cNvCxnSpPr/>
          <p:nvPr userDrawn="1"/>
        </p:nvCxnSpPr>
        <p:spPr>
          <a:xfrm flipV="1">
            <a:off x="7136510" y="2464866"/>
            <a:ext cx="1245982" cy="570126"/>
          </a:xfrm>
          <a:prstGeom prst="bentConnector3">
            <a:avLst>
              <a:gd name="adj1" fmla="val 50000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 userDrawn="1"/>
        </p:nvSpPr>
        <p:spPr>
          <a:xfrm>
            <a:off x="8474253" y="4422707"/>
            <a:ext cx="2817629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</a:rPr>
              <a:t>OUTLET INDEX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L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ive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 database with the licensed trade’s most accurate outlet database used by all major retailers and suppliers for location and sales planning.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434910" y="3170392"/>
            <a:ext cx="2817629" cy="210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ON PREMISE MEASUREMENT</a:t>
            </a:r>
            <a:r>
              <a:rPr lang="en-GB" sz="1800" kern="12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 SERVICES </a:t>
            </a:r>
            <a:r>
              <a:rPr lang="en-GB" sz="1800" kern="12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" panose="02000000000000000000" pitchFamily="2" charset="0"/>
                <a:cs typeface="+mn-cs"/>
              </a:rPr>
              <a:t>(OPM™) </a:t>
            </a:r>
            <a:endParaRPr lang="en-US" sz="1800" kern="1200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Roboto" panose="02000000000000000000" pitchFamily="2" charset="0"/>
              <a:cs typeface="+mn-cs"/>
            </a:endParaRPr>
          </a:p>
          <a:p>
            <a:pPr rtl="0"/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Provides complete and</a:t>
            </a:r>
            <a:r>
              <a:rPr lang="en-GB" sz="1400" kern="12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accurate view of </a:t>
            </a:r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the on</a:t>
            </a:r>
            <a:r>
              <a:rPr lang="en-GB" sz="1400" kern="1200" baseline="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premise</a:t>
            </a:r>
            <a:r>
              <a:rPr lang="en-GB" sz="14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 Light" panose="02000000000000000000" pitchFamily="2" charset="0"/>
                <a:cs typeface="+mn-cs"/>
              </a:rPr>
              <a:t> market and category/brand performance.</a:t>
            </a:r>
          </a:p>
          <a:p>
            <a:br>
              <a:rPr lang="en-GB" sz="1400" dirty="0"/>
            </a:br>
            <a:r>
              <a:rPr lang="en-GB" sz="1400" dirty="0">
                <a:solidFill>
                  <a:schemeClr val="tx2">
                    <a:lumMod val="75000"/>
                  </a:schemeClr>
                </a:solidFill>
                <a:ea typeface="Roboto Condensed Light" panose="02000000000000000000" pitchFamily="2" charset="0"/>
              </a:rPr>
              <a:t>Delivers key insight to help plan long-term business strategy.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2" name="Straight Connector 12"/>
          <p:cNvCxnSpPr/>
          <p:nvPr userDrawn="1"/>
        </p:nvCxnSpPr>
        <p:spPr>
          <a:xfrm rot="10800000" flipV="1">
            <a:off x="2678051" y="2260664"/>
            <a:ext cx="1640068" cy="1122662"/>
          </a:xfrm>
          <a:prstGeom prst="bentConnector3">
            <a:avLst>
              <a:gd name="adj1" fmla="val 57763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9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data prov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Descriptive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What this data provides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273925" y="59385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/>
              <a:t>Source: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graphicFrame>
        <p:nvGraphicFramePr>
          <p:cNvPr id="10" name="Chart 9"/>
          <p:cNvGraphicFramePr/>
          <p:nvPr userDrawn="1"/>
        </p:nvGraphicFramePr>
        <p:xfrm>
          <a:off x="3145485" y="1042118"/>
          <a:ext cx="6556771" cy="586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 userDrawn="1"/>
        </p:nvSpPr>
        <p:spPr>
          <a:xfrm>
            <a:off x="635245" y="3299825"/>
            <a:ext cx="3429000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Total Category Performance 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Help suppliers, wholesalers and operators understand the market they operate in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EA1D53"/>
                </a:solidFill>
                <a:effectLst/>
                <a:uLnTx/>
                <a:uFillTx/>
                <a:ea typeface="Roboto Condensed Light" panose="02000000000000000000" pitchFamily="2" charset="0"/>
              </a:rPr>
              <a:t>from a total market category level down to product level performance. 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27862" y="2637254"/>
            <a:ext cx="296826" cy="431747"/>
            <a:chOff x="4838700" y="2774950"/>
            <a:chExt cx="279400" cy="406400"/>
          </a:xfrm>
          <a:solidFill>
            <a:schemeClr val="accent3"/>
          </a:solidFill>
        </p:grpSpPr>
        <p:sp>
          <p:nvSpPr>
            <p:cNvPr id="15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8" name="Straight Connector 3"/>
          <p:cNvCxnSpPr/>
          <p:nvPr userDrawn="1"/>
        </p:nvCxnSpPr>
        <p:spPr>
          <a:xfrm flipV="1">
            <a:off x="1187843" y="2346714"/>
            <a:ext cx="2834640" cy="506413"/>
          </a:xfrm>
          <a:prstGeom prst="bentConnector3">
            <a:avLst>
              <a:gd name="adj1" fmla="val 49352"/>
            </a:avLst>
          </a:prstGeom>
          <a:ln>
            <a:solidFill>
              <a:schemeClr val="accent3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741733" y="2151096"/>
            <a:ext cx="3081320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Product Performance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Understand how your products and the market is performing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8826792" y="2546033"/>
            <a:ext cx="64008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8799759" y="4643703"/>
            <a:ext cx="2819401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Brand Performance 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Which brands are in growth and decline? Benchmark your brand performance.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 Condensed Light" panose="02000000000000000000" pitchFamily="2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8884818" y="5038640"/>
            <a:ext cx="64008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8741733" y="3373508"/>
            <a:ext cx="3180191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" panose="02000000000000000000" pitchFamily="2" charset="0"/>
              </a:rPr>
              <a:t>Sector Performance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Roboto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 Condensed Light" panose="02000000000000000000" pitchFamily="2" charset="0"/>
              </a:rPr>
              <a:t>Understand which sectors are driving growth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826792" y="3768445"/>
            <a:ext cx="64008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47"/>
          <p:cNvSpPr>
            <a:spLocks noEditPoints="1"/>
          </p:cNvSpPr>
          <p:nvPr userDrawn="1"/>
        </p:nvSpPr>
        <p:spPr bwMode="auto">
          <a:xfrm>
            <a:off x="8314734" y="2260046"/>
            <a:ext cx="313019" cy="313019"/>
          </a:xfrm>
          <a:custGeom>
            <a:avLst/>
            <a:gdLst>
              <a:gd name="T0" fmla="*/ 19 w 212"/>
              <a:gd name="T1" fmla="*/ 72 h 212"/>
              <a:gd name="T2" fmla="*/ 4 w 212"/>
              <a:gd name="T3" fmla="*/ 45 h 212"/>
              <a:gd name="T4" fmla="*/ 33 w 212"/>
              <a:gd name="T5" fmla="*/ 36 h 212"/>
              <a:gd name="T6" fmla="*/ 43 w 212"/>
              <a:gd name="T7" fmla="*/ 5 h 212"/>
              <a:gd name="T8" fmla="*/ 62 w 212"/>
              <a:gd name="T9" fmla="*/ 0 h 212"/>
              <a:gd name="T10" fmla="*/ 72 w 212"/>
              <a:gd name="T11" fmla="*/ 19 h 212"/>
              <a:gd name="T12" fmla="*/ 99 w 212"/>
              <a:gd name="T13" fmla="*/ 4 h 212"/>
              <a:gd name="T14" fmla="*/ 108 w 212"/>
              <a:gd name="T15" fmla="*/ 33 h 212"/>
              <a:gd name="T16" fmla="*/ 139 w 212"/>
              <a:gd name="T17" fmla="*/ 43 h 212"/>
              <a:gd name="T18" fmla="*/ 145 w 212"/>
              <a:gd name="T19" fmla="*/ 62 h 212"/>
              <a:gd name="T20" fmla="*/ 125 w 212"/>
              <a:gd name="T21" fmla="*/ 72 h 212"/>
              <a:gd name="T22" fmla="*/ 140 w 212"/>
              <a:gd name="T23" fmla="*/ 99 h 212"/>
              <a:gd name="T24" fmla="*/ 111 w 212"/>
              <a:gd name="T25" fmla="*/ 108 h 212"/>
              <a:gd name="T26" fmla="*/ 101 w 212"/>
              <a:gd name="T27" fmla="*/ 139 h 212"/>
              <a:gd name="T28" fmla="*/ 83 w 212"/>
              <a:gd name="T29" fmla="*/ 144 h 212"/>
              <a:gd name="T30" fmla="*/ 72 w 212"/>
              <a:gd name="T31" fmla="*/ 125 h 212"/>
              <a:gd name="T32" fmla="*/ 45 w 212"/>
              <a:gd name="T33" fmla="*/ 140 h 212"/>
              <a:gd name="T34" fmla="*/ 36 w 212"/>
              <a:gd name="T35" fmla="*/ 111 h 212"/>
              <a:gd name="T36" fmla="*/ 5 w 212"/>
              <a:gd name="T37" fmla="*/ 101 h 212"/>
              <a:gd name="T38" fmla="*/ 0 w 212"/>
              <a:gd name="T39" fmla="*/ 83 h 212"/>
              <a:gd name="T40" fmla="*/ 45 w 212"/>
              <a:gd name="T41" fmla="*/ 72 h 212"/>
              <a:gd name="T42" fmla="*/ 72 w 212"/>
              <a:gd name="T43" fmla="*/ 99 h 212"/>
              <a:gd name="T44" fmla="*/ 99 w 212"/>
              <a:gd name="T45" fmla="*/ 72 h 212"/>
              <a:gd name="T46" fmla="*/ 88 w 212"/>
              <a:gd name="T47" fmla="*/ 51 h 212"/>
              <a:gd name="T48" fmla="*/ 65 w 212"/>
              <a:gd name="T49" fmla="*/ 47 h 212"/>
              <a:gd name="T50" fmla="*/ 45 w 212"/>
              <a:gd name="T51" fmla="*/ 72 h 212"/>
              <a:gd name="T52" fmla="*/ 117 w 212"/>
              <a:gd name="T53" fmla="*/ 158 h 212"/>
              <a:gd name="T54" fmla="*/ 117 w 212"/>
              <a:gd name="T55" fmla="*/ 150 h 212"/>
              <a:gd name="T56" fmla="*/ 105 w 212"/>
              <a:gd name="T57" fmla="*/ 134 h 212"/>
              <a:gd name="T58" fmla="*/ 130 w 212"/>
              <a:gd name="T59" fmla="*/ 124 h 212"/>
              <a:gd name="T60" fmla="*/ 149 w 212"/>
              <a:gd name="T61" fmla="*/ 98 h 212"/>
              <a:gd name="T62" fmla="*/ 168 w 212"/>
              <a:gd name="T63" fmla="*/ 98 h 212"/>
              <a:gd name="T64" fmla="*/ 187 w 212"/>
              <a:gd name="T65" fmla="*/ 124 h 212"/>
              <a:gd name="T66" fmla="*/ 212 w 212"/>
              <a:gd name="T67" fmla="*/ 134 h 212"/>
              <a:gd name="T68" fmla="*/ 200 w 212"/>
              <a:gd name="T69" fmla="*/ 154 h 212"/>
              <a:gd name="T70" fmla="*/ 212 w 212"/>
              <a:gd name="T71" fmla="*/ 175 h 212"/>
              <a:gd name="T72" fmla="*/ 187 w 212"/>
              <a:gd name="T73" fmla="*/ 185 h 212"/>
              <a:gd name="T74" fmla="*/ 168 w 212"/>
              <a:gd name="T75" fmla="*/ 211 h 212"/>
              <a:gd name="T76" fmla="*/ 149 w 212"/>
              <a:gd name="T77" fmla="*/ 211 h 212"/>
              <a:gd name="T78" fmla="*/ 130 w 212"/>
              <a:gd name="T79" fmla="*/ 185 h 212"/>
              <a:gd name="T80" fmla="*/ 105 w 212"/>
              <a:gd name="T81" fmla="*/ 175 h 212"/>
              <a:gd name="T82" fmla="*/ 159 w 212"/>
              <a:gd name="T83" fmla="*/ 175 h 212"/>
              <a:gd name="T84" fmla="*/ 179 w 212"/>
              <a:gd name="T85" fmla="*/ 154 h 212"/>
              <a:gd name="T86" fmla="*/ 159 w 212"/>
              <a:gd name="T87" fmla="*/ 133 h 212"/>
              <a:gd name="T88" fmla="*/ 138 w 212"/>
              <a:gd name="T89" fmla="*/ 154 h 212"/>
              <a:gd name="T90" fmla="*/ 159 w 212"/>
              <a:gd name="T91" fmla="*/ 175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2" h="212">
                <a:moveTo>
                  <a:pt x="19" y="74"/>
                </a:moveTo>
                <a:cubicBezTo>
                  <a:pt x="19" y="72"/>
                  <a:pt x="19" y="72"/>
                  <a:pt x="19" y="72"/>
                </a:cubicBezTo>
                <a:cubicBezTo>
                  <a:pt x="19" y="67"/>
                  <a:pt x="20" y="62"/>
                  <a:pt x="21" y="58"/>
                </a:cubicBezTo>
                <a:cubicBezTo>
                  <a:pt x="4" y="45"/>
                  <a:pt x="4" y="45"/>
                  <a:pt x="4" y="45"/>
                </a:cubicBezTo>
                <a:cubicBezTo>
                  <a:pt x="6" y="39"/>
                  <a:pt x="9" y="34"/>
                  <a:pt x="14" y="28"/>
                </a:cubicBezTo>
                <a:cubicBezTo>
                  <a:pt x="33" y="36"/>
                  <a:pt x="33" y="36"/>
                  <a:pt x="33" y="36"/>
                </a:cubicBezTo>
                <a:cubicBezTo>
                  <a:pt x="36" y="32"/>
                  <a:pt x="41" y="29"/>
                  <a:pt x="46" y="26"/>
                </a:cubicBezTo>
                <a:cubicBezTo>
                  <a:pt x="43" y="5"/>
                  <a:pt x="43" y="5"/>
                  <a:pt x="43" y="5"/>
                </a:cubicBezTo>
                <a:cubicBezTo>
                  <a:pt x="46" y="4"/>
                  <a:pt x="50" y="3"/>
                  <a:pt x="53" y="2"/>
                </a:cubicBezTo>
                <a:cubicBezTo>
                  <a:pt x="56" y="1"/>
                  <a:pt x="59" y="0"/>
                  <a:pt x="62" y="0"/>
                </a:cubicBezTo>
                <a:cubicBezTo>
                  <a:pt x="70" y="19"/>
                  <a:pt x="70" y="19"/>
                  <a:pt x="70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7" y="19"/>
                  <a:pt x="82" y="19"/>
                  <a:pt x="86" y="21"/>
                </a:cubicBezTo>
                <a:cubicBezTo>
                  <a:pt x="99" y="4"/>
                  <a:pt x="99" y="4"/>
                  <a:pt x="99" y="4"/>
                </a:cubicBezTo>
                <a:cubicBezTo>
                  <a:pt x="105" y="6"/>
                  <a:pt x="111" y="9"/>
                  <a:pt x="116" y="13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12" y="37"/>
                  <a:pt x="116" y="41"/>
                  <a:pt x="118" y="46"/>
                </a:cubicBezTo>
                <a:cubicBezTo>
                  <a:pt x="139" y="43"/>
                  <a:pt x="139" y="43"/>
                  <a:pt x="139" y="43"/>
                </a:cubicBezTo>
                <a:cubicBezTo>
                  <a:pt x="141" y="46"/>
                  <a:pt x="142" y="49"/>
                  <a:pt x="143" y="52"/>
                </a:cubicBezTo>
                <a:cubicBezTo>
                  <a:pt x="143" y="55"/>
                  <a:pt x="144" y="59"/>
                  <a:pt x="145" y="62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5" y="72"/>
                  <a:pt x="125" y="72"/>
                  <a:pt x="125" y="72"/>
                </a:cubicBezTo>
                <a:cubicBezTo>
                  <a:pt x="125" y="77"/>
                  <a:pt x="125" y="82"/>
                  <a:pt x="124" y="86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38" y="105"/>
                  <a:pt x="135" y="111"/>
                  <a:pt x="131" y="11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07" y="112"/>
                  <a:pt x="103" y="115"/>
                  <a:pt x="99" y="118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98" y="140"/>
                  <a:pt x="95" y="142"/>
                  <a:pt x="92" y="142"/>
                </a:cubicBezTo>
                <a:cubicBezTo>
                  <a:pt x="89" y="143"/>
                  <a:pt x="86" y="144"/>
                  <a:pt x="83" y="144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67" y="125"/>
                  <a:pt x="63" y="125"/>
                  <a:pt x="58" y="123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0" y="138"/>
                  <a:pt x="34" y="135"/>
                  <a:pt x="28" y="131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2" y="108"/>
                  <a:pt x="29" y="104"/>
                  <a:pt x="26" y="99"/>
                </a:cubicBezTo>
                <a:cubicBezTo>
                  <a:pt x="5" y="101"/>
                  <a:pt x="5" y="101"/>
                  <a:pt x="5" y="101"/>
                </a:cubicBezTo>
                <a:cubicBezTo>
                  <a:pt x="4" y="98"/>
                  <a:pt x="3" y="95"/>
                  <a:pt x="2" y="92"/>
                </a:cubicBezTo>
                <a:cubicBezTo>
                  <a:pt x="1" y="89"/>
                  <a:pt x="0" y="86"/>
                  <a:pt x="0" y="83"/>
                </a:cubicBezTo>
                <a:lnTo>
                  <a:pt x="19" y="74"/>
                </a:lnTo>
                <a:close/>
                <a:moveTo>
                  <a:pt x="45" y="72"/>
                </a:moveTo>
                <a:cubicBezTo>
                  <a:pt x="45" y="80"/>
                  <a:pt x="48" y="86"/>
                  <a:pt x="53" y="91"/>
                </a:cubicBezTo>
                <a:cubicBezTo>
                  <a:pt x="59" y="96"/>
                  <a:pt x="65" y="99"/>
                  <a:pt x="72" y="99"/>
                </a:cubicBezTo>
                <a:cubicBezTo>
                  <a:pt x="80" y="99"/>
                  <a:pt x="86" y="96"/>
                  <a:pt x="91" y="91"/>
                </a:cubicBezTo>
                <a:cubicBezTo>
                  <a:pt x="96" y="85"/>
                  <a:pt x="99" y="79"/>
                  <a:pt x="99" y="72"/>
                </a:cubicBezTo>
                <a:cubicBezTo>
                  <a:pt x="99" y="70"/>
                  <a:pt x="98" y="68"/>
                  <a:pt x="98" y="65"/>
                </a:cubicBezTo>
                <a:cubicBezTo>
                  <a:pt x="96" y="59"/>
                  <a:pt x="93" y="54"/>
                  <a:pt x="88" y="51"/>
                </a:cubicBezTo>
                <a:cubicBezTo>
                  <a:pt x="83" y="47"/>
                  <a:pt x="78" y="45"/>
                  <a:pt x="72" y="45"/>
                </a:cubicBezTo>
                <a:cubicBezTo>
                  <a:pt x="71" y="45"/>
                  <a:pt x="68" y="46"/>
                  <a:pt x="65" y="47"/>
                </a:cubicBezTo>
                <a:cubicBezTo>
                  <a:pt x="59" y="48"/>
                  <a:pt x="55" y="51"/>
                  <a:pt x="51" y="56"/>
                </a:cubicBezTo>
                <a:cubicBezTo>
                  <a:pt x="47" y="61"/>
                  <a:pt x="45" y="66"/>
                  <a:pt x="45" y="72"/>
                </a:cubicBezTo>
                <a:close/>
                <a:moveTo>
                  <a:pt x="118" y="164"/>
                </a:moveTo>
                <a:cubicBezTo>
                  <a:pt x="118" y="162"/>
                  <a:pt x="117" y="160"/>
                  <a:pt x="117" y="158"/>
                </a:cubicBezTo>
                <a:cubicBezTo>
                  <a:pt x="117" y="157"/>
                  <a:pt x="117" y="155"/>
                  <a:pt x="117" y="154"/>
                </a:cubicBezTo>
                <a:cubicBezTo>
                  <a:pt x="117" y="153"/>
                  <a:pt x="117" y="152"/>
                  <a:pt x="117" y="150"/>
                </a:cubicBezTo>
                <a:cubicBezTo>
                  <a:pt x="117" y="149"/>
                  <a:pt x="118" y="147"/>
                  <a:pt x="118" y="145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07" y="128"/>
                  <a:pt x="110" y="123"/>
                  <a:pt x="114" y="118"/>
                </a:cubicBezTo>
                <a:cubicBezTo>
                  <a:pt x="130" y="124"/>
                  <a:pt x="130" y="124"/>
                  <a:pt x="130" y="124"/>
                </a:cubicBezTo>
                <a:cubicBezTo>
                  <a:pt x="135" y="119"/>
                  <a:pt x="141" y="116"/>
                  <a:pt x="147" y="115"/>
                </a:cubicBezTo>
                <a:cubicBezTo>
                  <a:pt x="149" y="98"/>
                  <a:pt x="149" y="98"/>
                  <a:pt x="149" y="98"/>
                </a:cubicBezTo>
                <a:cubicBezTo>
                  <a:pt x="152" y="97"/>
                  <a:pt x="155" y="97"/>
                  <a:pt x="159" y="97"/>
                </a:cubicBezTo>
                <a:cubicBezTo>
                  <a:pt x="162" y="97"/>
                  <a:pt x="165" y="97"/>
                  <a:pt x="168" y="98"/>
                </a:cubicBezTo>
                <a:cubicBezTo>
                  <a:pt x="171" y="115"/>
                  <a:pt x="171" y="115"/>
                  <a:pt x="171" y="115"/>
                </a:cubicBezTo>
                <a:cubicBezTo>
                  <a:pt x="177" y="116"/>
                  <a:pt x="182" y="119"/>
                  <a:pt x="187" y="124"/>
                </a:cubicBezTo>
                <a:cubicBezTo>
                  <a:pt x="203" y="118"/>
                  <a:pt x="203" y="118"/>
                  <a:pt x="203" y="118"/>
                </a:cubicBezTo>
                <a:cubicBezTo>
                  <a:pt x="207" y="123"/>
                  <a:pt x="210" y="128"/>
                  <a:pt x="212" y="134"/>
                </a:cubicBezTo>
                <a:cubicBezTo>
                  <a:pt x="199" y="145"/>
                  <a:pt x="199" y="145"/>
                  <a:pt x="199" y="145"/>
                </a:cubicBezTo>
                <a:cubicBezTo>
                  <a:pt x="200" y="148"/>
                  <a:pt x="200" y="151"/>
                  <a:pt x="200" y="154"/>
                </a:cubicBezTo>
                <a:cubicBezTo>
                  <a:pt x="200" y="157"/>
                  <a:pt x="200" y="160"/>
                  <a:pt x="199" y="164"/>
                </a:cubicBezTo>
                <a:cubicBezTo>
                  <a:pt x="212" y="175"/>
                  <a:pt x="212" y="175"/>
                  <a:pt x="212" y="175"/>
                </a:cubicBezTo>
                <a:cubicBezTo>
                  <a:pt x="210" y="180"/>
                  <a:pt x="207" y="186"/>
                  <a:pt x="203" y="191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2" y="189"/>
                  <a:pt x="177" y="192"/>
                  <a:pt x="171" y="194"/>
                </a:cubicBezTo>
                <a:cubicBezTo>
                  <a:pt x="168" y="211"/>
                  <a:pt x="168" y="211"/>
                  <a:pt x="168" y="211"/>
                </a:cubicBezTo>
                <a:cubicBezTo>
                  <a:pt x="165" y="212"/>
                  <a:pt x="162" y="212"/>
                  <a:pt x="159" y="212"/>
                </a:cubicBezTo>
                <a:cubicBezTo>
                  <a:pt x="155" y="212"/>
                  <a:pt x="152" y="212"/>
                  <a:pt x="149" y="211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1" y="193"/>
                  <a:pt x="135" y="189"/>
                  <a:pt x="130" y="185"/>
                </a:cubicBezTo>
                <a:cubicBezTo>
                  <a:pt x="114" y="191"/>
                  <a:pt x="114" y="191"/>
                  <a:pt x="114" y="191"/>
                </a:cubicBezTo>
                <a:cubicBezTo>
                  <a:pt x="110" y="186"/>
                  <a:pt x="107" y="180"/>
                  <a:pt x="105" y="175"/>
                </a:cubicBezTo>
                <a:lnTo>
                  <a:pt x="118" y="164"/>
                </a:lnTo>
                <a:close/>
                <a:moveTo>
                  <a:pt x="159" y="175"/>
                </a:moveTo>
                <a:cubicBezTo>
                  <a:pt x="164" y="175"/>
                  <a:pt x="169" y="173"/>
                  <a:pt x="173" y="169"/>
                </a:cubicBezTo>
                <a:cubicBezTo>
                  <a:pt x="177" y="165"/>
                  <a:pt x="179" y="160"/>
                  <a:pt x="179" y="154"/>
                </a:cubicBezTo>
                <a:cubicBezTo>
                  <a:pt x="179" y="149"/>
                  <a:pt x="177" y="144"/>
                  <a:pt x="173" y="140"/>
                </a:cubicBezTo>
                <a:cubicBezTo>
                  <a:pt x="169" y="135"/>
                  <a:pt x="164" y="133"/>
                  <a:pt x="159" y="133"/>
                </a:cubicBezTo>
                <a:cubicBezTo>
                  <a:pt x="153" y="133"/>
                  <a:pt x="148" y="135"/>
                  <a:pt x="144" y="140"/>
                </a:cubicBezTo>
                <a:cubicBezTo>
                  <a:pt x="140" y="144"/>
                  <a:pt x="138" y="149"/>
                  <a:pt x="138" y="154"/>
                </a:cubicBezTo>
                <a:cubicBezTo>
                  <a:pt x="138" y="160"/>
                  <a:pt x="140" y="165"/>
                  <a:pt x="144" y="169"/>
                </a:cubicBezTo>
                <a:cubicBezTo>
                  <a:pt x="148" y="173"/>
                  <a:pt x="153" y="175"/>
                  <a:pt x="159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82"/>
          <p:cNvSpPr>
            <a:spLocks noEditPoints="1"/>
          </p:cNvSpPr>
          <p:nvPr userDrawn="1"/>
        </p:nvSpPr>
        <p:spPr bwMode="auto">
          <a:xfrm>
            <a:off x="8290235" y="3488047"/>
            <a:ext cx="368916" cy="301841"/>
          </a:xfrm>
          <a:custGeom>
            <a:avLst/>
            <a:gdLst>
              <a:gd name="T0" fmla="*/ 30 w 250"/>
              <a:gd name="T1" fmla="*/ 135 h 204"/>
              <a:gd name="T2" fmla="*/ 125 w 250"/>
              <a:gd name="T3" fmla="*/ 135 h 204"/>
              <a:gd name="T4" fmla="*/ 103 w 250"/>
              <a:gd name="T5" fmla="*/ 66 h 204"/>
              <a:gd name="T6" fmla="*/ 99 w 250"/>
              <a:gd name="T7" fmla="*/ 47 h 204"/>
              <a:gd name="T8" fmla="*/ 146 w 250"/>
              <a:gd name="T9" fmla="*/ 0 h 204"/>
              <a:gd name="T10" fmla="*/ 193 w 250"/>
              <a:gd name="T11" fmla="*/ 47 h 204"/>
              <a:gd name="T12" fmla="*/ 189 w 250"/>
              <a:gd name="T13" fmla="*/ 65 h 204"/>
              <a:gd name="T14" fmla="*/ 172 w 250"/>
              <a:gd name="T15" fmla="*/ 126 h 204"/>
              <a:gd name="T16" fmla="*/ 250 w 250"/>
              <a:gd name="T17" fmla="*/ 204 h 204"/>
              <a:gd name="T18" fmla="*/ 125 w 250"/>
              <a:gd name="T19" fmla="*/ 204 h 204"/>
              <a:gd name="T20" fmla="*/ 0 w 250"/>
              <a:gd name="T21" fmla="*/ 204 h 204"/>
              <a:gd name="T22" fmla="*/ 66 w 250"/>
              <a:gd name="T23" fmla="*/ 185 h 204"/>
              <a:gd name="T24" fmla="*/ 77 w 250"/>
              <a:gd name="T25" fmla="*/ 187 h 204"/>
              <a:gd name="T26" fmla="*/ 69 w 250"/>
              <a:gd name="T27" fmla="*/ 169 h 204"/>
              <a:gd name="T28" fmla="*/ 103 w 250"/>
              <a:gd name="T29" fmla="*/ 192 h 204"/>
              <a:gd name="T30" fmla="*/ 73 w 250"/>
              <a:gd name="T31" fmla="*/ 151 h 204"/>
              <a:gd name="T32" fmla="*/ 125 w 250"/>
              <a:gd name="T33" fmla="*/ 193 h 204"/>
              <a:gd name="T34" fmla="*/ 185 w 250"/>
              <a:gd name="T35" fmla="*/ 185 h 204"/>
              <a:gd name="T36" fmla="*/ 183 w 250"/>
              <a:gd name="T37" fmla="*/ 179 h 204"/>
              <a:gd name="T38" fmla="*/ 204 w 250"/>
              <a:gd name="T39" fmla="*/ 189 h 204"/>
              <a:gd name="T40" fmla="*/ 178 w 250"/>
              <a:gd name="T41" fmla="*/ 152 h 204"/>
              <a:gd name="T42" fmla="*/ 230 w 250"/>
              <a:gd name="T43" fmla="*/ 194 h 204"/>
              <a:gd name="T44" fmla="*/ 230 w 250"/>
              <a:gd name="T45" fmla="*/ 183 h 204"/>
              <a:gd name="T46" fmla="*/ 173 w 250"/>
              <a:gd name="T47" fmla="*/ 130 h 204"/>
              <a:gd name="T48" fmla="*/ 146 w 250"/>
              <a:gd name="T49" fmla="*/ 166 h 204"/>
              <a:gd name="T50" fmla="*/ 125 w 250"/>
              <a:gd name="T51" fmla="*/ 139 h 204"/>
              <a:gd name="T52" fmla="*/ 123 w 250"/>
              <a:gd name="T53" fmla="*/ 139 h 204"/>
              <a:gd name="T54" fmla="*/ 125 w 250"/>
              <a:gd name="T55" fmla="*/ 152 h 204"/>
              <a:gd name="T56" fmla="*/ 97 w 250"/>
              <a:gd name="T57" fmla="*/ 134 h 204"/>
              <a:gd name="T58" fmla="*/ 125 w 250"/>
              <a:gd name="T59" fmla="*/ 173 h 204"/>
              <a:gd name="T60" fmla="*/ 77 w 250"/>
              <a:gd name="T61" fmla="*/ 134 h 204"/>
              <a:gd name="T62" fmla="*/ 38 w 250"/>
              <a:gd name="T63" fmla="*/ 139 h 204"/>
              <a:gd name="T64" fmla="*/ 123 w 250"/>
              <a:gd name="T65" fmla="*/ 47 h 204"/>
              <a:gd name="T66" fmla="*/ 146 w 250"/>
              <a:gd name="T67" fmla="*/ 70 h 204"/>
              <a:gd name="T68" fmla="*/ 169 w 250"/>
              <a:gd name="T69" fmla="*/ 47 h 204"/>
              <a:gd name="T70" fmla="*/ 146 w 250"/>
              <a:gd name="T71" fmla="*/ 23 h 204"/>
              <a:gd name="T72" fmla="*/ 123 w 250"/>
              <a:gd name="T73" fmla="*/ 47 h 204"/>
              <a:gd name="T74" fmla="*/ 223 w 250"/>
              <a:gd name="T75" fmla="*/ 166 h 204"/>
              <a:gd name="T76" fmla="*/ 204 w 250"/>
              <a:gd name="T77" fmla="*/ 13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50" h="204">
                <a:moveTo>
                  <a:pt x="0" y="204"/>
                </a:moveTo>
                <a:cubicBezTo>
                  <a:pt x="30" y="135"/>
                  <a:pt x="30" y="135"/>
                  <a:pt x="30" y="13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125" y="135"/>
                  <a:pt x="125" y="135"/>
                  <a:pt x="125" y="135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2" y="63"/>
                  <a:pt x="101" y="59"/>
                  <a:pt x="100" y="56"/>
                </a:cubicBezTo>
                <a:cubicBezTo>
                  <a:pt x="100" y="53"/>
                  <a:pt x="99" y="50"/>
                  <a:pt x="99" y="47"/>
                </a:cubicBezTo>
                <a:cubicBezTo>
                  <a:pt x="99" y="34"/>
                  <a:pt x="104" y="23"/>
                  <a:pt x="113" y="14"/>
                </a:cubicBezTo>
                <a:cubicBezTo>
                  <a:pt x="122" y="5"/>
                  <a:pt x="133" y="0"/>
                  <a:pt x="146" y="0"/>
                </a:cubicBezTo>
                <a:cubicBezTo>
                  <a:pt x="159" y="0"/>
                  <a:pt x="170" y="5"/>
                  <a:pt x="179" y="14"/>
                </a:cubicBezTo>
                <a:cubicBezTo>
                  <a:pt x="188" y="23"/>
                  <a:pt x="193" y="34"/>
                  <a:pt x="193" y="47"/>
                </a:cubicBezTo>
                <a:cubicBezTo>
                  <a:pt x="193" y="50"/>
                  <a:pt x="193" y="53"/>
                  <a:pt x="192" y="56"/>
                </a:cubicBezTo>
                <a:cubicBezTo>
                  <a:pt x="191" y="59"/>
                  <a:pt x="191" y="62"/>
                  <a:pt x="189" y="65"/>
                </a:cubicBezTo>
                <a:cubicBezTo>
                  <a:pt x="162" y="128"/>
                  <a:pt x="162" y="128"/>
                  <a:pt x="162" y="128"/>
                </a:cubicBezTo>
                <a:cubicBezTo>
                  <a:pt x="172" y="126"/>
                  <a:pt x="172" y="126"/>
                  <a:pt x="172" y="126"/>
                </a:cubicBezTo>
                <a:cubicBezTo>
                  <a:pt x="221" y="135"/>
                  <a:pt x="221" y="135"/>
                  <a:pt x="221" y="135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186" y="191"/>
                  <a:pt x="186" y="191"/>
                  <a:pt x="186" y="191"/>
                </a:cubicBezTo>
                <a:cubicBezTo>
                  <a:pt x="125" y="204"/>
                  <a:pt x="125" y="204"/>
                  <a:pt x="125" y="204"/>
                </a:cubicBezTo>
                <a:cubicBezTo>
                  <a:pt x="64" y="191"/>
                  <a:pt x="64" y="191"/>
                  <a:pt x="64" y="191"/>
                </a:cubicBezTo>
                <a:lnTo>
                  <a:pt x="0" y="204"/>
                </a:lnTo>
                <a:close/>
                <a:moveTo>
                  <a:pt x="16" y="19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77"/>
                  <a:pt x="67" y="177"/>
                  <a:pt x="67" y="177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90" y="190"/>
                  <a:pt x="90" y="190"/>
                  <a:pt x="90" y="190"/>
                </a:cubicBezTo>
                <a:cubicBezTo>
                  <a:pt x="69" y="169"/>
                  <a:pt x="69" y="169"/>
                  <a:pt x="69" y="16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103" y="192"/>
                  <a:pt x="103" y="192"/>
                  <a:pt x="103" y="192"/>
                </a:cubicBezTo>
                <a:cubicBezTo>
                  <a:pt x="116" y="195"/>
                  <a:pt x="116" y="195"/>
                  <a:pt x="116" y="195"/>
                </a:cubicBezTo>
                <a:cubicBezTo>
                  <a:pt x="73" y="151"/>
                  <a:pt x="73" y="151"/>
                  <a:pt x="73" y="151"/>
                </a:cubicBezTo>
                <a:cubicBezTo>
                  <a:pt x="75" y="143"/>
                  <a:pt x="75" y="143"/>
                  <a:pt x="75" y="143"/>
                </a:cubicBezTo>
                <a:cubicBezTo>
                  <a:pt x="125" y="193"/>
                  <a:pt x="125" y="193"/>
                  <a:pt x="125" y="193"/>
                </a:cubicBezTo>
                <a:cubicBezTo>
                  <a:pt x="125" y="197"/>
                  <a:pt x="125" y="197"/>
                  <a:pt x="125" y="197"/>
                </a:cubicBezTo>
                <a:cubicBezTo>
                  <a:pt x="185" y="185"/>
                  <a:pt x="185" y="185"/>
                  <a:pt x="185" y="185"/>
                </a:cubicBezTo>
                <a:cubicBezTo>
                  <a:pt x="191" y="186"/>
                  <a:pt x="191" y="186"/>
                  <a:pt x="191" y="186"/>
                </a:cubicBezTo>
                <a:cubicBezTo>
                  <a:pt x="183" y="179"/>
                  <a:pt x="183" y="179"/>
                  <a:pt x="183" y="179"/>
                </a:cubicBezTo>
                <a:cubicBezTo>
                  <a:pt x="181" y="165"/>
                  <a:pt x="181" y="165"/>
                  <a:pt x="181" y="165"/>
                </a:cubicBezTo>
                <a:cubicBezTo>
                  <a:pt x="204" y="189"/>
                  <a:pt x="204" y="189"/>
                  <a:pt x="204" y="189"/>
                </a:cubicBezTo>
                <a:cubicBezTo>
                  <a:pt x="217" y="192"/>
                  <a:pt x="217" y="192"/>
                  <a:pt x="217" y="192"/>
                </a:cubicBezTo>
                <a:cubicBezTo>
                  <a:pt x="178" y="152"/>
                  <a:pt x="178" y="152"/>
                  <a:pt x="178" y="152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230" y="194"/>
                  <a:pt x="230" y="194"/>
                  <a:pt x="230" y="194"/>
                </a:cubicBezTo>
                <a:cubicBezTo>
                  <a:pt x="234" y="195"/>
                  <a:pt x="234" y="195"/>
                  <a:pt x="234" y="195"/>
                </a:cubicBezTo>
                <a:cubicBezTo>
                  <a:pt x="230" y="183"/>
                  <a:pt x="230" y="183"/>
                  <a:pt x="230" y="183"/>
                </a:cubicBezTo>
                <a:cubicBezTo>
                  <a:pt x="177" y="131"/>
                  <a:pt x="177" y="131"/>
                  <a:pt x="177" y="131"/>
                </a:cubicBezTo>
                <a:cubicBezTo>
                  <a:pt x="173" y="130"/>
                  <a:pt x="173" y="130"/>
                  <a:pt x="173" y="130"/>
                </a:cubicBezTo>
                <a:cubicBezTo>
                  <a:pt x="160" y="132"/>
                  <a:pt x="160" y="132"/>
                  <a:pt x="160" y="132"/>
                </a:cubicBezTo>
                <a:cubicBezTo>
                  <a:pt x="146" y="166"/>
                  <a:pt x="146" y="166"/>
                  <a:pt x="146" y="166"/>
                </a:cubicBezTo>
                <a:cubicBezTo>
                  <a:pt x="134" y="138"/>
                  <a:pt x="134" y="138"/>
                  <a:pt x="134" y="138"/>
                </a:cubicBezTo>
                <a:cubicBezTo>
                  <a:pt x="125" y="139"/>
                  <a:pt x="125" y="139"/>
                  <a:pt x="125" y="139"/>
                </a:cubicBezTo>
                <a:cubicBezTo>
                  <a:pt x="125" y="141"/>
                  <a:pt x="125" y="141"/>
                  <a:pt x="125" y="141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10" y="136"/>
                  <a:pt x="110" y="136"/>
                  <a:pt x="110" y="136"/>
                </a:cubicBezTo>
                <a:cubicBezTo>
                  <a:pt x="125" y="152"/>
                  <a:pt x="125" y="152"/>
                  <a:pt x="125" y="152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125" y="173"/>
                  <a:pt x="125" y="173"/>
                  <a:pt x="125" y="173"/>
                </a:cubicBezTo>
                <a:cubicBezTo>
                  <a:pt x="125" y="183"/>
                  <a:pt x="125" y="183"/>
                  <a:pt x="125" y="183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38" y="139"/>
                  <a:pt x="38" y="139"/>
                  <a:pt x="38" y="139"/>
                </a:cubicBezTo>
                <a:lnTo>
                  <a:pt x="16" y="195"/>
                </a:lnTo>
                <a:close/>
                <a:moveTo>
                  <a:pt x="123" y="47"/>
                </a:moveTo>
                <a:cubicBezTo>
                  <a:pt x="123" y="53"/>
                  <a:pt x="125" y="59"/>
                  <a:pt x="130" y="63"/>
                </a:cubicBezTo>
                <a:cubicBezTo>
                  <a:pt x="134" y="68"/>
                  <a:pt x="140" y="70"/>
                  <a:pt x="146" y="70"/>
                </a:cubicBezTo>
                <a:cubicBezTo>
                  <a:pt x="152" y="70"/>
                  <a:pt x="158" y="68"/>
                  <a:pt x="162" y="63"/>
                </a:cubicBezTo>
                <a:cubicBezTo>
                  <a:pt x="167" y="59"/>
                  <a:pt x="169" y="53"/>
                  <a:pt x="169" y="47"/>
                </a:cubicBezTo>
                <a:cubicBezTo>
                  <a:pt x="169" y="40"/>
                  <a:pt x="167" y="35"/>
                  <a:pt x="162" y="30"/>
                </a:cubicBezTo>
                <a:cubicBezTo>
                  <a:pt x="158" y="26"/>
                  <a:pt x="152" y="23"/>
                  <a:pt x="146" y="23"/>
                </a:cubicBezTo>
                <a:cubicBezTo>
                  <a:pt x="140" y="23"/>
                  <a:pt x="134" y="26"/>
                  <a:pt x="130" y="30"/>
                </a:cubicBezTo>
                <a:cubicBezTo>
                  <a:pt x="125" y="35"/>
                  <a:pt x="123" y="41"/>
                  <a:pt x="123" y="47"/>
                </a:cubicBezTo>
                <a:close/>
                <a:moveTo>
                  <a:pt x="190" y="134"/>
                </a:moveTo>
                <a:cubicBezTo>
                  <a:pt x="223" y="166"/>
                  <a:pt x="223" y="166"/>
                  <a:pt x="223" y="166"/>
                </a:cubicBezTo>
                <a:cubicBezTo>
                  <a:pt x="217" y="150"/>
                  <a:pt x="217" y="150"/>
                  <a:pt x="217" y="150"/>
                </a:cubicBezTo>
                <a:cubicBezTo>
                  <a:pt x="204" y="137"/>
                  <a:pt x="204" y="137"/>
                  <a:pt x="204" y="137"/>
                </a:cubicBezTo>
                <a:lnTo>
                  <a:pt x="190" y="1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12"/>
          <p:cNvSpPr>
            <a:spLocks noEditPoints="1"/>
          </p:cNvSpPr>
          <p:nvPr userDrawn="1"/>
        </p:nvSpPr>
        <p:spPr bwMode="auto">
          <a:xfrm>
            <a:off x="8362201" y="4763287"/>
            <a:ext cx="337615" cy="219114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24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OPM Method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853202" y="2292735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164205" y="2603738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475596" y="2915129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786492" y="3226025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 userDrawn="1"/>
        </p:nvSpPr>
        <p:spPr>
          <a:xfrm rot="16200000">
            <a:off x="853202" y="2292735"/>
            <a:ext cx="3448493" cy="3448493"/>
          </a:xfrm>
          <a:prstGeom prst="arc">
            <a:avLst>
              <a:gd name="adj1" fmla="val 16200000"/>
              <a:gd name="adj2" fmla="val 3311219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 userDrawn="1"/>
        </p:nvSpPr>
        <p:spPr>
          <a:xfrm rot="16200000">
            <a:off x="1164205" y="2603738"/>
            <a:ext cx="2826487" cy="2826487"/>
          </a:xfrm>
          <a:prstGeom prst="arc">
            <a:avLst>
              <a:gd name="adj1" fmla="val 16200000"/>
              <a:gd name="adj2" fmla="val 5572200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 userDrawn="1"/>
        </p:nvSpPr>
        <p:spPr>
          <a:xfrm rot="16200000">
            <a:off x="1475596" y="2915129"/>
            <a:ext cx="2203704" cy="2203704"/>
          </a:xfrm>
          <a:prstGeom prst="arc">
            <a:avLst>
              <a:gd name="adj1" fmla="val 16200000"/>
              <a:gd name="adj2" fmla="val 8461535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 userDrawn="1"/>
        </p:nvSpPr>
        <p:spPr>
          <a:xfrm rot="16200000">
            <a:off x="1786492" y="3226025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50850" y="216408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01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2140690" y="2477103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02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140690" y="278799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03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150850" y="309544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a typeface="Roboto Condensed Light" panose="02000000000000000000" pitchFamily="2" charset="0"/>
              </a:rPr>
              <a:t>Step 04</a:t>
            </a:r>
          </a:p>
        </p:txBody>
      </p:sp>
      <p:sp>
        <p:nvSpPr>
          <p:cNvPr id="30" name="Oval 29"/>
          <p:cNvSpPr/>
          <p:nvPr userDrawn="1"/>
        </p:nvSpPr>
        <p:spPr>
          <a:xfrm>
            <a:off x="5326908" y="1827828"/>
            <a:ext cx="786809" cy="786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326908" y="5165619"/>
            <a:ext cx="786809" cy="7868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5326908" y="4053022"/>
            <a:ext cx="786809" cy="7868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326908" y="2940425"/>
            <a:ext cx="786809" cy="7868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4" name="Straight Connector 8"/>
          <p:cNvCxnSpPr>
            <a:stCxn id="21" idx="2"/>
            <a:endCxn id="30" idx="2"/>
          </p:cNvCxnSpPr>
          <p:nvPr userDrawn="1"/>
        </p:nvCxnSpPr>
        <p:spPr>
          <a:xfrm rot="5400000" flipH="1" flipV="1">
            <a:off x="4254310" y="1960011"/>
            <a:ext cx="811376" cy="1333819"/>
          </a:xfrm>
          <a:prstGeom prst="bentConnector4">
            <a:avLst>
              <a:gd name="adj1" fmla="val -28174"/>
              <a:gd name="adj2" fmla="val 61568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"/>
          <p:cNvCxnSpPr>
            <a:stCxn id="22" idx="2"/>
            <a:endCxn id="33" idx="2"/>
          </p:cNvCxnSpPr>
          <p:nvPr userDrawn="1"/>
        </p:nvCxnSpPr>
        <p:spPr>
          <a:xfrm rot="5400000" flipH="1" flipV="1">
            <a:off x="4280956" y="3041792"/>
            <a:ext cx="753913" cy="1337989"/>
          </a:xfrm>
          <a:prstGeom prst="bentConnector4">
            <a:avLst>
              <a:gd name="adj1" fmla="val -30322"/>
              <a:gd name="adj2" fmla="val 5006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9"/>
          <p:cNvCxnSpPr>
            <a:stCxn id="24" idx="2"/>
            <a:endCxn id="31" idx="2"/>
          </p:cNvCxnSpPr>
          <p:nvPr userDrawn="1"/>
        </p:nvCxnSpPr>
        <p:spPr>
          <a:xfrm rot="10800000" flipH="1" flipV="1">
            <a:off x="2038852" y="4596226"/>
            <a:ext cx="3288056" cy="962797"/>
          </a:xfrm>
          <a:prstGeom prst="bentConnector3">
            <a:avLst>
              <a:gd name="adj1" fmla="val -14627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1"/>
          <p:cNvCxnSpPr>
            <a:stCxn id="32" idx="2"/>
            <a:endCxn id="23" idx="2"/>
          </p:cNvCxnSpPr>
          <p:nvPr userDrawn="1"/>
        </p:nvCxnSpPr>
        <p:spPr>
          <a:xfrm rot="10800000" flipV="1">
            <a:off x="3270484" y="4446426"/>
            <a:ext cx="2056424" cy="427163"/>
          </a:xfrm>
          <a:prstGeom prst="bentConnector5">
            <a:avLst>
              <a:gd name="adj1" fmla="val 40060"/>
              <a:gd name="adj2" fmla="val 210928"/>
              <a:gd name="adj3" fmla="val 111116"/>
            </a:avLst>
          </a:prstGeom>
          <a:ln w="6350">
            <a:solidFill>
              <a:schemeClr val="tx2">
                <a:lumMod val="7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6537578" y="1955005"/>
            <a:ext cx="552335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Using unrivalled pool of data sources, CGA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tracks sales performance vs market competitors at both category and product level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6537577" y="3067603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Outlet data is cleansed,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harmonised and segmented for ease of analysis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6537577" y="4180201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Data is extrapolated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to produce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reports on a four-week cycle so you can see the immediate impact of market evolution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6537578" y="5295269"/>
            <a:ext cx="504482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Outputs are triangulated</a:t>
            </a:r>
            <a:r>
              <a:rPr lang="en-GB" sz="1600" baseline="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 to provide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Roboto Condensed Light" panose="02000000000000000000" pitchFamily="2" charset="0"/>
              </a:rPr>
              <a:t>actionable insight for business growth 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92" y="1904512"/>
            <a:ext cx="633440" cy="633439"/>
          </a:xfrm>
          <a:prstGeom prst="rect">
            <a:avLst/>
          </a:prstGeom>
        </p:spPr>
      </p:pic>
      <p:pic>
        <p:nvPicPr>
          <p:cNvPr id="44" name="Picture 4" descr="http://www.canadiantire.ca/content/dam/canadian-tire/icons/CT%20Banner%20Icons/Auto/CT2016_Icons_Automotive_OilsFluidsAdditivesAndChemicals_Whit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4" y="3110110"/>
            <a:ext cx="492465" cy="50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unilifts.org/media/images/uk-map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44" y="4097346"/>
            <a:ext cx="425754" cy="65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46" y="5283879"/>
            <a:ext cx="529936" cy="529936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32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Our OPM™ methodology</a:t>
            </a:r>
          </a:p>
        </p:txBody>
      </p:sp>
    </p:spTree>
    <p:extLst>
      <p:ext uri="{BB962C8B-B14F-4D97-AF65-F5344CB8AC3E}">
        <p14:creationId xmlns:p14="http://schemas.microsoft.com/office/powerpoint/2010/main" val="395040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How we help busines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How it helps your business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4371754" y="2282460"/>
            <a:ext cx="3448493" cy="3448493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4682757" y="2309999"/>
            <a:ext cx="2826487" cy="2826487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4994148" y="2621390"/>
            <a:ext cx="2203704" cy="2203704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305044" y="2932286"/>
            <a:ext cx="1581912" cy="1581912"/>
          </a:xfrm>
          <a:prstGeom prst="ellipse">
            <a:avLst/>
          </a:prstGeom>
          <a:noFill/>
          <a:ln w="254000" cap="rnd">
            <a:solidFill>
              <a:schemeClr val="tx2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rc 17"/>
          <p:cNvSpPr/>
          <p:nvPr userDrawn="1"/>
        </p:nvSpPr>
        <p:spPr>
          <a:xfrm>
            <a:off x="4371754" y="1998996"/>
            <a:ext cx="3448493" cy="3448493"/>
          </a:xfrm>
          <a:prstGeom prst="arc">
            <a:avLst>
              <a:gd name="adj1" fmla="val 16200000"/>
              <a:gd name="adj2" fmla="val 20653917"/>
            </a:avLst>
          </a:prstGeom>
          <a:noFill/>
          <a:ln w="2540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rc 19"/>
          <p:cNvSpPr/>
          <p:nvPr userDrawn="1"/>
        </p:nvSpPr>
        <p:spPr>
          <a:xfrm>
            <a:off x="4682757" y="2309999"/>
            <a:ext cx="2826487" cy="2826487"/>
          </a:xfrm>
          <a:prstGeom prst="arc">
            <a:avLst>
              <a:gd name="adj1" fmla="val 16200000"/>
              <a:gd name="adj2" fmla="val 1834938"/>
            </a:avLst>
          </a:prstGeom>
          <a:noFill/>
          <a:ln w="254000" cap="rnd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rc 20"/>
          <p:cNvSpPr/>
          <p:nvPr userDrawn="1"/>
        </p:nvSpPr>
        <p:spPr>
          <a:xfrm>
            <a:off x="4994148" y="2621390"/>
            <a:ext cx="2203704" cy="2203704"/>
          </a:xfrm>
          <a:prstGeom prst="arc">
            <a:avLst>
              <a:gd name="adj1" fmla="val 16200000"/>
              <a:gd name="adj2" fmla="val 10525764"/>
            </a:avLst>
          </a:prstGeom>
          <a:noFill/>
          <a:ln w="2540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rc 21"/>
          <p:cNvSpPr/>
          <p:nvPr userDrawn="1"/>
        </p:nvSpPr>
        <p:spPr>
          <a:xfrm>
            <a:off x="5305044" y="2932286"/>
            <a:ext cx="1581912" cy="1581912"/>
          </a:xfrm>
          <a:prstGeom prst="arc">
            <a:avLst>
              <a:gd name="adj1" fmla="val 16200000"/>
              <a:gd name="adj2" fmla="val 13375041"/>
            </a:avLst>
          </a:prstGeom>
          <a:noFill/>
          <a:ln w="2540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5933562" y="18398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01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933562" y="21528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02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933562" y="24637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03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933562" y="276106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04</a:t>
            </a:r>
          </a:p>
        </p:txBody>
      </p:sp>
      <p:sp>
        <p:nvSpPr>
          <p:cNvPr id="28" name="Oval 27"/>
          <p:cNvSpPr/>
          <p:nvPr userDrawn="1"/>
        </p:nvSpPr>
        <p:spPr>
          <a:xfrm>
            <a:off x="8835656" y="1850136"/>
            <a:ext cx="1090662" cy="1090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7992375" y="4722229"/>
            <a:ext cx="1188000" cy="118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2745819" y="1850135"/>
            <a:ext cx="1188000" cy="11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2745819" y="4765970"/>
            <a:ext cx="1188000" cy="11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2" name="Straight Connector 42"/>
          <p:cNvCxnSpPr>
            <a:endCxn id="16" idx="2"/>
          </p:cNvCxnSpPr>
          <p:nvPr userDrawn="1"/>
        </p:nvCxnSpPr>
        <p:spPr>
          <a:xfrm flipV="1">
            <a:off x="3933819" y="3723242"/>
            <a:ext cx="1060329" cy="1636728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4"/>
          <p:cNvCxnSpPr>
            <a:stCxn id="30" idx="6"/>
            <a:endCxn id="17" idx="1"/>
          </p:cNvCxnSpPr>
          <p:nvPr userDrawn="1"/>
        </p:nvCxnSpPr>
        <p:spPr>
          <a:xfrm>
            <a:off x="3933819" y="2444135"/>
            <a:ext cx="1602891" cy="71981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/>
          <p:cNvCxnSpPr>
            <a:stCxn id="18" idx="2"/>
            <a:endCxn id="28" idx="2"/>
          </p:cNvCxnSpPr>
          <p:nvPr userDrawn="1"/>
        </p:nvCxnSpPr>
        <p:spPr>
          <a:xfrm rot="5400000" flipH="1" flipV="1">
            <a:off x="7865898" y="2284931"/>
            <a:ext cx="859222" cy="1080293"/>
          </a:xfrm>
          <a:prstGeom prst="bentConnector4">
            <a:avLst>
              <a:gd name="adj1" fmla="val -26605"/>
              <a:gd name="adj2" fmla="val 53003"/>
            </a:avLst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0"/>
          <p:cNvCxnSpPr>
            <a:stCxn id="20" idx="2"/>
            <a:endCxn id="29" idx="2"/>
          </p:cNvCxnSpPr>
          <p:nvPr userDrawn="1"/>
        </p:nvCxnSpPr>
        <p:spPr>
          <a:xfrm rot="16200000" flipH="1">
            <a:off x="7215537" y="4539390"/>
            <a:ext cx="873963" cy="67971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 userDrawn="1"/>
        </p:nvSpPr>
        <p:spPr>
          <a:xfrm>
            <a:off x="9999046" y="1967563"/>
            <a:ext cx="1938448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Optimize business strategy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9313062" y="4541606"/>
            <a:ext cx="222989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Develop new products, services and/or innovations to attract and retain customers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51871" y="1780205"/>
            <a:ext cx="1938448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30000"/>
              </a:lnSpc>
            </a:pPr>
            <a:r>
              <a:rPr lang="en-GB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Understand competitor strategy and how to win 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427306" y="4694976"/>
            <a:ext cx="216281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Measure performance</a:t>
            </a:r>
            <a:r>
              <a:rPr lang="en-US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,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Roboto" panose="02000000000000000000" pitchFamily="2" charset="0"/>
              </a:rPr>
              <a:t> t</a:t>
            </a:r>
            <a:r>
              <a:rPr lang="en-GB" sz="1400" b="1" kern="0" dirty="0" err="1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arget</a:t>
            </a:r>
            <a:r>
              <a:rPr lang="en-GB" sz="1400" b="1" kern="0" dirty="0">
                <a:solidFill>
                  <a:schemeClr val="tx2">
                    <a:lumMod val="75000"/>
                  </a:schemeClr>
                </a:solidFill>
                <a:ea typeface="Roboto" panose="02000000000000000000" pitchFamily="2" charset="0"/>
              </a:rPr>
              <a:t> areas for growth and understand under performance</a:t>
            </a: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5931267" y="3483630"/>
            <a:ext cx="329467" cy="479225"/>
            <a:chOff x="4838700" y="2774950"/>
            <a:chExt cx="279400" cy="406400"/>
          </a:xfrm>
          <a:solidFill>
            <a:schemeClr val="tx2">
              <a:lumMod val="75000"/>
            </a:schemeClr>
          </a:solidFill>
        </p:grpSpPr>
        <p:sp>
          <p:nvSpPr>
            <p:cNvPr id="41" name="Freeform 60"/>
            <p:cNvSpPr>
              <a:spLocks noEditPoints="1"/>
            </p:cNvSpPr>
            <p:nvPr/>
          </p:nvSpPr>
          <p:spPr bwMode="auto">
            <a:xfrm>
              <a:off x="4838700" y="2774950"/>
              <a:ext cx="279400" cy="406400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4" y="6"/>
                </a:cxn>
                <a:cxn ang="0">
                  <a:pos x="26" y="26"/>
                </a:cxn>
                <a:cxn ang="0">
                  <a:pos x="6" y="54"/>
                </a:cxn>
                <a:cxn ang="0">
                  <a:pos x="0" y="88"/>
                </a:cxn>
                <a:cxn ang="0">
                  <a:pos x="2" y="100"/>
                </a:cxn>
                <a:cxn ang="0">
                  <a:pos x="16" y="138"/>
                </a:cxn>
                <a:cxn ang="0">
                  <a:pos x="40" y="184"/>
                </a:cxn>
                <a:cxn ang="0">
                  <a:pos x="50" y="214"/>
                </a:cxn>
                <a:cxn ang="0">
                  <a:pos x="62" y="246"/>
                </a:cxn>
                <a:cxn ang="0">
                  <a:pos x="76" y="254"/>
                </a:cxn>
                <a:cxn ang="0">
                  <a:pos x="88" y="256"/>
                </a:cxn>
                <a:cxn ang="0">
                  <a:pos x="108" y="252"/>
                </a:cxn>
                <a:cxn ang="0">
                  <a:pos x="118" y="238"/>
                </a:cxn>
                <a:cxn ang="0">
                  <a:pos x="136" y="184"/>
                </a:cxn>
                <a:cxn ang="0">
                  <a:pos x="146" y="162"/>
                </a:cxn>
                <a:cxn ang="0">
                  <a:pos x="172" y="112"/>
                </a:cxn>
                <a:cxn ang="0">
                  <a:pos x="176" y="88"/>
                </a:cxn>
                <a:cxn ang="0">
                  <a:pos x="174" y="70"/>
                </a:cxn>
                <a:cxn ang="0">
                  <a:pos x="160" y="38"/>
                </a:cxn>
                <a:cxn ang="0">
                  <a:pos x="138" y="16"/>
                </a:cxn>
                <a:cxn ang="0">
                  <a:pos x="106" y="2"/>
                </a:cxn>
                <a:cxn ang="0">
                  <a:pos x="108" y="218"/>
                </a:cxn>
                <a:cxn ang="0">
                  <a:pos x="70" y="222"/>
                </a:cxn>
                <a:cxn ang="0">
                  <a:pos x="64" y="208"/>
                </a:cxn>
                <a:cxn ang="0">
                  <a:pos x="114" y="200"/>
                </a:cxn>
                <a:cxn ang="0">
                  <a:pos x="112" y="208"/>
                </a:cxn>
                <a:cxn ang="0">
                  <a:pos x="108" y="218"/>
                </a:cxn>
                <a:cxn ang="0">
                  <a:pos x="62" y="200"/>
                </a:cxn>
                <a:cxn ang="0">
                  <a:pos x="120" y="184"/>
                </a:cxn>
                <a:cxn ang="0">
                  <a:pos x="116" y="192"/>
                </a:cxn>
                <a:cxn ang="0">
                  <a:pos x="88" y="240"/>
                </a:cxn>
                <a:cxn ang="0">
                  <a:pos x="82" y="240"/>
                </a:cxn>
                <a:cxn ang="0">
                  <a:pos x="76" y="236"/>
                </a:cxn>
                <a:cxn ang="0">
                  <a:pos x="106" y="226"/>
                </a:cxn>
                <a:cxn ang="0">
                  <a:pos x="102" y="234"/>
                </a:cxn>
                <a:cxn ang="0">
                  <a:pos x="94" y="240"/>
                </a:cxn>
                <a:cxn ang="0">
                  <a:pos x="126" y="168"/>
                </a:cxn>
                <a:cxn ang="0">
                  <a:pos x="50" y="168"/>
                </a:cxn>
                <a:cxn ang="0">
                  <a:pos x="38" y="142"/>
                </a:cxn>
                <a:cxn ang="0">
                  <a:pos x="18" y="100"/>
                </a:cxn>
                <a:cxn ang="0">
                  <a:pos x="16" y="88"/>
                </a:cxn>
                <a:cxn ang="0">
                  <a:pos x="22" y="60"/>
                </a:cxn>
                <a:cxn ang="0">
                  <a:pos x="38" y="38"/>
                </a:cxn>
                <a:cxn ang="0">
                  <a:pos x="60" y="22"/>
                </a:cxn>
                <a:cxn ang="0">
                  <a:pos x="88" y="16"/>
                </a:cxn>
                <a:cxn ang="0">
                  <a:pos x="102" y="18"/>
                </a:cxn>
                <a:cxn ang="0">
                  <a:pos x="128" y="28"/>
                </a:cxn>
                <a:cxn ang="0">
                  <a:pos x="148" y="48"/>
                </a:cxn>
                <a:cxn ang="0">
                  <a:pos x="158" y="74"/>
                </a:cxn>
                <a:cxn ang="0">
                  <a:pos x="160" y="88"/>
                </a:cxn>
                <a:cxn ang="0">
                  <a:pos x="154" y="114"/>
                </a:cxn>
                <a:cxn ang="0">
                  <a:pos x="138" y="142"/>
                </a:cxn>
              </a:cxnLst>
              <a:rect l="0" t="0" r="r" b="b"/>
              <a:pathLst>
                <a:path w="176" h="256">
                  <a:moveTo>
                    <a:pt x="88" y="0"/>
                  </a:move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6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6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100"/>
                  </a:lnTo>
                  <a:lnTo>
                    <a:pt x="4" y="112"/>
                  </a:lnTo>
                  <a:lnTo>
                    <a:pt x="16" y="138"/>
                  </a:lnTo>
                  <a:lnTo>
                    <a:pt x="30" y="162"/>
                  </a:lnTo>
                  <a:lnTo>
                    <a:pt x="40" y="184"/>
                  </a:lnTo>
                  <a:lnTo>
                    <a:pt x="40" y="184"/>
                  </a:lnTo>
                  <a:lnTo>
                    <a:pt x="50" y="214"/>
                  </a:lnTo>
                  <a:lnTo>
                    <a:pt x="58" y="238"/>
                  </a:lnTo>
                  <a:lnTo>
                    <a:pt x="62" y="246"/>
                  </a:lnTo>
                  <a:lnTo>
                    <a:pt x="68" y="252"/>
                  </a:lnTo>
                  <a:lnTo>
                    <a:pt x="76" y="254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100" y="254"/>
                  </a:lnTo>
                  <a:lnTo>
                    <a:pt x="108" y="252"/>
                  </a:lnTo>
                  <a:lnTo>
                    <a:pt x="114" y="246"/>
                  </a:lnTo>
                  <a:lnTo>
                    <a:pt x="118" y="238"/>
                  </a:lnTo>
                  <a:lnTo>
                    <a:pt x="126" y="214"/>
                  </a:lnTo>
                  <a:lnTo>
                    <a:pt x="136" y="184"/>
                  </a:lnTo>
                  <a:lnTo>
                    <a:pt x="136" y="184"/>
                  </a:lnTo>
                  <a:lnTo>
                    <a:pt x="146" y="162"/>
                  </a:lnTo>
                  <a:lnTo>
                    <a:pt x="160" y="138"/>
                  </a:lnTo>
                  <a:lnTo>
                    <a:pt x="172" y="112"/>
                  </a:lnTo>
                  <a:lnTo>
                    <a:pt x="174" y="10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70"/>
                  </a:lnTo>
                  <a:lnTo>
                    <a:pt x="170" y="54"/>
                  </a:lnTo>
                  <a:lnTo>
                    <a:pt x="160" y="38"/>
                  </a:lnTo>
                  <a:lnTo>
                    <a:pt x="150" y="26"/>
                  </a:lnTo>
                  <a:lnTo>
                    <a:pt x="138" y="16"/>
                  </a:lnTo>
                  <a:lnTo>
                    <a:pt x="122" y="6"/>
                  </a:lnTo>
                  <a:lnTo>
                    <a:pt x="106" y="2"/>
                  </a:lnTo>
                  <a:lnTo>
                    <a:pt x="88" y="0"/>
                  </a:lnTo>
                  <a:close/>
                  <a:moveTo>
                    <a:pt x="108" y="218"/>
                  </a:moveTo>
                  <a:lnTo>
                    <a:pt x="70" y="222"/>
                  </a:lnTo>
                  <a:lnTo>
                    <a:pt x="70" y="222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114" y="200"/>
                  </a:lnTo>
                  <a:lnTo>
                    <a:pt x="114" y="200"/>
                  </a:lnTo>
                  <a:lnTo>
                    <a:pt x="112" y="208"/>
                  </a:lnTo>
                  <a:lnTo>
                    <a:pt x="112" y="208"/>
                  </a:lnTo>
                  <a:lnTo>
                    <a:pt x="108" y="218"/>
                  </a:lnTo>
                  <a:close/>
                  <a:moveTo>
                    <a:pt x="62" y="200"/>
                  </a:moveTo>
                  <a:lnTo>
                    <a:pt x="62" y="200"/>
                  </a:lnTo>
                  <a:lnTo>
                    <a:pt x="56" y="184"/>
                  </a:lnTo>
                  <a:lnTo>
                    <a:pt x="120" y="184"/>
                  </a:lnTo>
                  <a:lnTo>
                    <a:pt x="120" y="184"/>
                  </a:lnTo>
                  <a:lnTo>
                    <a:pt x="116" y="192"/>
                  </a:lnTo>
                  <a:lnTo>
                    <a:pt x="62" y="200"/>
                  </a:lnTo>
                  <a:close/>
                  <a:moveTo>
                    <a:pt x="88" y="240"/>
                  </a:moveTo>
                  <a:lnTo>
                    <a:pt x="88" y="240"/>
                  </a:lnTo>
                  <a:lnTo>
                    <a:pt x="82" y="240"/>
                  </a:lnTo>
                  <a:lnTo>
                    <a:pt x="78" y="238"/>
                  </a:lnTo>
                  <a:lnTo>
                    <a:pt x="76" y="236"/>
                  </a:lnTo>
                  <a:lnTo>
                    <a:pt x="72" y="230"/>
                  </a:lnTo>
                  <a:lnTo>
                    <a:pt x="106" y="226"/>
                  </a:lnTo>
                  <a:lnTo>
                    <a:pt x="106" y="226"/>
                  </a:lnTo>
                  <a:lnTo>
                    <a:pt x="102" y="234"/>
                  </a:lnTo>
                  <a:lnTo>
                    <a:pt x="98" y="238"/>
                  </a:lnTo>
                  <a:lnTo>
                    <a:pt x="94" y="240"/>
                  </a:lnTo>
                  <a:lnTo>
                    <a:pt x="88" y="240"/>
                  </a:lnTo>
                  <a:close/>
                  <a:moveTo>
                    <a:pt x="126" y="168"/>
                  </a:moveTo>
                  <a:lnTo>
                    <a:pt x="50" y="168"/>
                  </a:lnTo>
                  <a:lnTo>
                    <a:pt x="50" y="168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22" y="114"/>
                  </a:lnTo>
                  <a:lnTo>
                    <a:pt x="18" y="100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8" y="74"/>
                  </a:lnTo>
                  <a:lnTo>
                    <a:pt x="22" y="60"/>
                  </a:lnTo>
                  <a:lnTo>
                    <a:pt x="28" y="48"/>
                  </a:lnTo>
                  <a:lnTo>
                    <a:pt x="38" y="38"/>
                  </a:lnTo>
                  <a:lnTo>
                    <a:pt x="48" y="28"/>
                  </a:lnTo>
                  <a:lnTo>
                    <a:pt x="60" y="22"/>
                  </a:lnTo>
                  <a:lnTo>
                    <a:pt x="74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102" y="18"/>
                  </a:lnTo>
                  <a:lnTo>
                    <a:pt x="116" y="22"/>
                  </a:lnTo>
                  <a:lnTo>
                    <a:pt x="128" y="28"/>
                  </a:lnTo>
                  <a:lnTo>
                    <a:pt x="138" y="38"/>
                  </a:lnTo>
                  <a:lnTo>
                    <a:pt x="148" y="48"/>
                  </a:lnTo>
                  <a:lnTo>
                    <a:pt x="154" y="60"/>
                  </a:lnTo>
                  <a:lnTo>
                    <a:pt x="158" y="74"/>
                  </a:lnTo>
                  <a:lnTo>
                    <a:pt x="160" y="88"/>
                  </a:lnTo>
                  <a:lnTo>
                    <a:pt x="160" y="88"/>
                  </a:lnTo>
                  <a:lnTo>
                    <a:pt x="158" y="100"/>
                  </a:lnTo>
                  <a:lnTo>
                    <a:pt x="154" y="114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4902200" y="2838450"/>
              <a:ext cx="82550" cy="825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30" y="4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0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2" y="50"/>
                </a:cxn>
                <a:cxn ang="0">
                  <a:pos x="4" y="52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14" y="26"/>
                </a:cxn>
                <a:cxn ang="0">
                  <a:pos x="20" y="20"/>
                </a:cxn>
                <a:cxn ang="0">
                  <a:pos x="26" y="14"/>
                </a:cxn>
                <a:cxn ang="0">
                  <a:pos x="32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0" y="6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0" y="2"/>
                </a:cxn>
                <a:cxn ang="0">
                  <a:pos x="48" y="0"/>
                </a:cxn>
              </a:cxnLst>
              <a:rect l="0" t="0" r="r" b="b"/>
              <a:pathLst>
                <a:path w="52" h="52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22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2" y="32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6" y="14"/>
                  </a:lnTo>
                  <a:lnTo>
                    <a:pt x="32" y="12"/>
                  </a:lnTo>
                  <a:lnTo>
                    <a:pt x="40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0" y="2"/>
                  </a:lnTo>
                  <a:lnTo>
                    <a:pt x="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56" y="2032815"/>
            <a:ext cx="789450" cy="7894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9" y="4913026"/>
            <a:ext cx="847164" cy="8471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4" y="4794073"/>
            <a:ext cx="844342" cy="8443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80" y="2021217"/>
            <a:ext cx="781838" cy="7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83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product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8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CGA captures data from every point of product journey from manufacturer to consumer</a:t>
            </a:r>
          </a:p>
        </p:txBody>
      </p:sp>
      <p:sp>
        <p:nvSpPr>
          <p:cNvPr id="49" name="Right Arrow 3"/>
          <p:cNvSpPr/>
          <p:nvPr userDrawn="1"/>
        </p:nvSpPr>
        <p:spPr>
          <a:xfrm>
            <a:off x="871803" y="5208144"/>
            <a:ext cx="10561173" cy="965544"/>
          </a:xfrm>
          <a:prstGeom prst="rightArrow">
            <a:avLst/>
          </a:prstGeom>
          <a:solidFill>
            <a:srgbClr val="FF8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Product journey</a:t>
            </a:r>
          </a:p>
        </p:txBody>
      </p:sp>
      <p:pic>
        <p:nvPicPr>
          <p:cNvPr id="50" name="Picture 2" descr="http://109.235.146.105/~ilkleybr/images/uploads/news/IB_Icon_Dinner-Ale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378" y="1565176"/>
            <a:ext cx="5976548" cy="44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image.freepik.com/free-icon/delivery-truck_318-47759.png">
            <a:hlinkClick r:id="rId5"/>
          </p:cNvPr>
          <p:cNvPicPr>
            <a:picLocks noChangeAspect="1" noChangeArrowheads="1"/>
          </p:cNvPicPr>
          <p:nvPr userDrawn="1"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8189" y="2889412"/>
            <a:ext cx="2592287" cy="20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www.beeroma.eu/wp-content/uploads/2015/04/icon_pub.jpg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39" y="2909323"/>
            <a:ext cx="2067132" cy="20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www.clker.com/cliparts/u/S/3/J/E/1/man-and-woman-heterosexual-icon-alternate-hi.png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40" y="3012346"/>
            <a:ext cx="1419357" cy="19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069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consumer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Slide Number Placeholder 2"/>
          <p:cNvSpPr txBox="1">
            <a:spLocks/>
          </p:cNvSpPr>
          <p:nvPr userDrawn="1"/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www.cga.co.uk  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8" y="589147"/>
            <a:ext cx="541785" cy="541785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Our services</a:t>
            </a:r>
          </a:p>
        </p:txBody>
      </p:sp>
      <p:sp>
        <p:nvSpPr>
          <p:cNvPr id="48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703664"/>
            <a:ext cx="8362315" cy="4873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800" kern="1200" baseline="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r>
              <a:rPr lang="en-GB" dirty="0"/>
              <a:t>Now able to map the consumer journey by relevant groups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406689" y="3835253"/>
            <a:ext cx="25326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Relevant area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97163" y="3835253"/>
            <a:ext cx="253267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Occasion type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28477" y="3825606"/>
            <a:ext cx="253267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Brands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visited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904499" y="3835253"/>
            <a:ext cx="318282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Motivation &amp; need </a:t>
            </a:r>
          </a:p>
        </p:txBody>
      </p:sp>
      <p:sp>
        <p:nvSpPr>
          <p:cNvPr id="19" name="Right Arrow 6"/>
          <p:cNvSpPr/>
          <p:nvPr userDrawn="1"/>
        </p:nvSpPr>
        <p:spPr>
          <a:xfrm rot="21600000">
            <a:off x="2424446" y="2215982"/>
            <a:ext cx="1056117" cy="864096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808488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168862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9049182" y="3868904"/>
            <a:ext cx="0" cy="127214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832483" y="1924686"/>
            <a:ext cx="1440160" cy="1440160"/>
            <a:chOff x="575556" y="1995806"/>
            <a:chExt cx="1080120" cy="1080120"/>
          </a:xfrm>
          <a:solidFill>
            <a:schemeClr val="accent6"/>
          </a:solidFill>
        </p:grpSpPr>
        <p:sp>
          <p:nvSpPr>
            <p:cNvPr id="24" name="Oval 23"/>
            <p:cNvSpPr/>
            <p:nvPr/>
          </p:nvSpPr>
          <p:spPr>
            <a:xfrm>
              <a:off x="575556" y="199580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Picture 4" descr="Image result for GB map transparen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20" y="2134722"/>
              <a:ext cx="515762" cy="802048"/>
            </a:xfrm>
            <a:prstGeom prst="rect">
              <a:avLst/>
            </a:prstGeom>
            <a:grpFill/>
          </p:spPr>
        </p:pic>
      </p:grpSp>
      <p:grpSp>
        <p:nvGrpSpPr>
          <p:cNvPr id="26" name="Group 25"/>
          <p:cNvGrpSpPr/>
          <p:nvPr userDrawn="1"/>
        </p:nvGrpSpPr>
        <p:grpSpPr>
          <a:xfrm>
            <a:off x="6648915" y="1927950"/>
            <a:ext cx="1440160" cy="1440160"/>
            <a:chOff x="2760730" y="1995686"/>
            <a:chExt cx="1080120" cy="1080120"/>
          </a:xfrm>
          <a:solidFill>
            <a:schemeClr val="accent3"/>
          </a:solidFill>
        </p:grpSpPr>
        <p:sp>
          <p:nvSpPr>
            <p:cNvPr id="28" name="Oval 27"/>
            <p:cNvSpPr/>
            <p:nvPr/>
          </p:nvSpPr>
          <p:spPr>
            <a:xfrm>
              <a:off x="2760730" y="199568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Picture 6" descr="Image result for knife and fork transparent ic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820" y="2185224"/>
              <a:ext cx="705940" cy="705940"/>
            </a:xfrm>
            <a:prstGeom prst="rect">
              <a:avLst/>
            </a:prstGeom>
            <a:grpFill/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743419" y="1958999"/>
            <a:ext cx="1440160" cy="1440160"/>
            <a:chOff x="7391724" y="1998134"/>
            <a:chExt cx="1080120" cy="1080120"/>
          </a:xfrm>
          <a:solidFill>
            <a:schemeClr val="accent5"/>
          </a:solidFill>
        </p:grpSpPr>
        <p:sp>
          <p:nvSpPr>
            <p:cNvPr id="31" name="Oval 30"/>
            <p:cNvSpPr/>
            <p:nvPr/>
          </p:nvSpPr>
          <p:spPr>
            <a:xfrm>
              <a:off x="7391724" y="1998134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2" name="Picture 8" descr="Image result for friends icon transparent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974" y="2134722"/>
              <a:ext cx="756442" cy="756442"/>
            </a:xfrm>
            <a:prstGeom prst="rect">
              <a:avLst/>
            </a:prstGeom>
            <a:grpFill/>
          </p:spPr>
        </p:pic>
      </p:grpSp>
      <p:grpSp>
        <p:nvGrpSpPr>
          <p:cNvPr id="33" name="Group 32"/>
          <p:cNvGrpSpPr/>
          <p:nvPr userDrawn="1"/>
        </p:nvGrpSpPr>
        <p:grpSpPr>
          <a:xfrm>
            <a:off x="3687876" y="1924526"/>
            <a:ext cx="1440160" cy="1440160"/>
            <a:chOff x="5004048" y="1995686"/>
            <a:chExt cx="1080120" cy="1080120"/>
          </a:xfrm>
          <a:solidFill>
            <a:schemeClr val="accent1"/>
          </a:solidFill>
        </p:grpSpPr>
        <p:sp>
          <p:nvSpPr>
            <p:cNvPr id="34" name="Oval 33"/>
            <p:cNvSpPr/>
            <p:nvPr/>
          </p:nvSpPr>
          <p:spPr>
            <a:xfrm>
              <a:off x="5004048" y="1995686"/>
              <a:ext cx="1080120" cy="1080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5" name="Picture 10" descr="Image result for food and drink transparent icon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823" y="2211829"/>
              <a:ext cx="734448" cy="734448"/>
            </a:xfrm>
            <a:prstGeom prst="rect">
              <a:avLst/>
            </a:prstGeom>
            <a:grpFill/>
          </p:spPr>
        </p:pic>
      </p:grpSp>
      <p:sp>
        <p:nvSpPr>
          <p:cNvPr id="36" name="Right Arrow 29"/>
          <p:cNvSpPr/>
          <p:nvPr userDrawn="1"/>
        </p:nvSpPr>
        <p:spPr>
          <a:xfrm rot="21600000">
            <a:off x="5400777" y="2212718"/>
            <a:ext cx="1056117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ight Arrow 31"/>
          <p:cNvSpPr/>
          <p:nvPr userDrawn="1"/>
        </p:nvSpPr>
        <p:spPr>
          <a:xfrm rot="21600000">
            <a:off x="8473118" y="2212718"/>
            <a:ext cx="1056117" cy="864096"/>
          </a:xfrm>
          <a:prstGeom prst="right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Right Arrow 3"/>
          <p:cNvSpPr/>
          <p:nvPr userDrawn="1"/>
        </p:nvSpPr>
        <p:spPr>
          <a:xfrm flipH="1">
            <a:off x="888275" y="5032989"/>
            <a:ext cx="10561173" cy="96554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cs typeface="Helvetica" panose="020B0604020202020204" pitchFamily="34" charset="0"/>
              </a:rPr>
              <a:t>Consumer journey</a:t>
            </a:r>
          </a:p>
        </p:txBody>
      </p:sp>
    </p:spTree>
    <p:extLst>
      <p:ext uri="{BB962C8B-B14F-4D97-AF65-F5344CB8AC3E}">
        <p14:creationId xmlns:p14="http://schemas.microsoft.com/office/powerpoint/2010/main" val="9223338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GA Client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46613" y="436457"/>
            <a:ext cx="8379705" cy="3772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About CGA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46613" y="662740"/>
            <a:ext cx="8362315" cy="5282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kern="1200" baseline="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1pPr>
            <a:lvl2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2pPr>
            <a:lvl3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3pPr>
            <a:lvl4pPr>
              <a:defRPr lang="en-US" sz="3200" kern="1200" dirty="0" smtClean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4pPr>
            <a:lvl5pPr>
              <a:defRPr lang="en-GB" sz="3200" kern="1200" dirty="0">
                <a:solidFill>
                  <a:schemeClr val="tx2">
                    <a:lumMod val="50000"/>
                  </a:schemeClr>
                </a:solidFill>
                <a:latin typeface="Franklin Gothic Heavy" panose="020B0903020102020204" pitchFamily="34" charset="0"/>
                <a:ea typeface="Franklin Gothic Heavy" panose="020B09030201020202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Our client base</a:t>
            </a:r>
          </a:p>
        </p:txBody>
      </p:sp>
      <p:sp>
        <p:nvSpPr>
          <p:cNvPr id="27" name="Rounded Rectangle 12"/>
          <p:cNvSpPr/>
          <p:nvPr userDrawn="1"/>
        </p:nvSpPr>
        <p:spPr>
          <a:xfrm>
            <a:off x="784861" y="557288"/>
            <a:ext cx="601577" cy="6015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273925" y="59385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i="1" dirty="0"/>
              <a:t>Source: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83" y="3068731"/>
            <a:ext cx="2737873" cy="759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12" y="2034326"/>
            <a:ext cx="1814867" cy="451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75" y="5212423"/>
            <a:ext cx="838344" cy="838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53" y="4246042"/>
            <a:ext cx="1610766" cy="8237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31" y="2678777"/>
            <a:ext cx="1502031" cy="657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10" y="3411382"/>
            <a:ext cx="1019173" cy="592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44" y="5435540"/>
            <a:ext cx="1027777" cy="1027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83" y="4792391"/>
            <a:ext cx="1106136" cy="6194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22" y="1713600"/>
            <a:ext cx="1879787" cy="7787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3" y="5634019"/>
            <a:ext cx="957911" cy="5722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89" y="3813640"/>
            <a:ext cx="922919" cy="9229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57" y="2503309"/>
            <a:ext cx="1418740" cy="330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9" y="3172384"/>
            <a:ext cx="1587732" cy="10825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" y="5060298"/>
            <a:ext cx="3150176" cy="3752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42" y="4649673"/>
            <a:ext cx="791188" cy="791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04" y="5647663"/>
            <a:ext cx="1120670" cy="5449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42" y="3988988"/>
            <a:ext cx="1319491" cy="5914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25" y="3780090"/>
            <a:ext cx="2625274" cy="854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87" y="2654006"/>
            <a:ext cx="671859" cy="671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6" y="4252032"/>
            <a:ext cx="1263758" cy="637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69" y="5506677"/>
            <a:ext cx="1604032" cy="8865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9" y="2652428"/>
            <a:ext cx="1727255" cy="12090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83" y="2559989"/>
            <a:ext cx="2339636" cy="7014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99" y="4927980"/>
            <a:ext cx="1224504" cy="778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67" y="4539839"/>
            <a:ext cx="1211133" cy="4440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7" y="1759714"/>
            <a:ext cx="630105" cy="6301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09" y="4539649"/>
            <a:ext cx="1400940" cy="6777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50" y="4593208"/>
            <a:ext cx="2098402" cy="4471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79" y="3531877"/>
            <a:ext cx="1036046" cy="7058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9" y="2570110"/>
            <a:ext cx="1327646" cy="3547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36" y="5079872"/>
            <a:ext cx="2172844" cy="3078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55" y="2483258"/>
            <a:ext cx="1476915" cy="8855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21" y="2818316"/>
            <a:ext cx="1643041" cy="118603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11" y="4102728"/>
            <a:ext cx="1738873" cy="3695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90" y="1797254"/>
            <a:ext cx="1552666" cy="6582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12" y="1661513"/>
            <a:ext cx="2006883" cy="745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03" y="5537269"/>
            <a:ext cx="1764432" cy="65530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76" y="5477205"/>
            <a:ext cx="884782" cy="6187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47" y="5724455"/>
            <a:ext cx="921007" cy="40600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96" y="3329827"/>
            <a:ext cx="1611850" cy="76885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4" y="3471896"/>
            <a:ext cx="1307937" cy="7357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9" y="625099"/>
            <a:ext cx="458219" cy="458219"/>
          </a:xfrm>
          <a:prstGeom prst="rect">
            <a:avLst/>
          </a:prstGeom>
        </p:spPr>
      </p:pic>
      <p:pic>
        <p:nvPicPr>
          <p:cNvPr id="58" name="m_-2579966418125178021_x0000_i1029" descr="Image result for Asahi logo"/>
          <p:cNvPicPr/>
          <p:nvPr userDrawn="1"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7932" y="1620823"/>
            <a:ext cx="1500204" cy="972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45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63.xml"/><Relationship Id="rId68" Type="http://schemas.openxmlformats.org/officeDocument/2006/relationships/slideLayout" Target="../slideLayouts/slideLayout168.xml"/><Relationship Id="rId84" Type="http://schemas.openxmlformats.org/officeDocument/2006/relationships/slideLayout" Target="../slideLayouts/slideLayout184.xml"/><Relationship Id="rId89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53.xml"/><Relationship Id="rId58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74.xml"/><Relationship Id="rId79" Type="http://schemas.openxmlformats.org/officeDocument/2006/relationships/slideLayout" Target="../slideLayouts/slideLayout179.xml"/><Relationship Id="rId102" Type="http://schemas.openxmlformats.org/officeDocument/2006/relationships/image" Target="../media/image95.png"/><Relationship Id="rId5" Type="http://schemas.openxmlformats.org/officeDocument/2006/relationships/slideLayout" Target="../slideLayouts/slideLayout105.xml"/><Relationship Id="rId90" Type="http://schemas.openxmlformats.org/officeDocument/2006/relationships/slideLayout" Target="../slideLayouts/slideLayout190.xml"/><Relationship Id="rId95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64.xml"/><Relationship Id="rId69" Type="http://schemas.openxmlformats.org/officeDocument/2006/relationships/slideLayout" Target="../slideLayouts/slideLayout169.xml"/><Relationship Id="rId80" Type="http://schemas.openxmlformats.org/officeDocument/2006/relationships/slideLayout" Target="../slideLayouts/slideLayout180.xml"/><Relationship Id="rId85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59.xml"/><Relationship Id="rId67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62" Type="http://schemas.openxmlformats.org/officeDocument/2006/relationships/slideLayout" Target="../slideLayouts/slideLayout162.xml"/><Relationship Id="rId70" Type="http://schemas.openxmlformats.org/officeDocument/2006/relationships/slideLayout" Target="../slideLayouts/slideLayout170.xml"/><Relationship Id="rId75" Type="http://schemas.openxmlformats.org/officeDocument/2006/relationships/slideLayout" Target="../slideLayouts/slideLayout175.xml"/><Relationship Id="rId83" Type="http://schemas.openxmlformats.org/officeDocument/2006/relationships/slideLayout" Target="../slideLayouts/slideLayout183.xml"/><Relationship Id="rId88" Type="http://schemas.openxmlformats.org/officeDocument/2006/relationships/slideLayout" Target="../slideLayouts/slideLayout188.xml"/><Relationship Id="rId91" Type="http://schemas.openxmlformats.org/officeDocument/2006/relationships/slideLayout" Target="../slideLayouts/slideLayout191.xml"/><Relationship Id="rId96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57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60" Type="http://schemas.openxmlformats.org/officeDocument/2006/relationships/slideLayout" Target="../slideLayouts/slideLayout160.xml"/><Relationship Id="rId65" Type="http://schemas.openxmlformats.org/officeDocument/2006/relationships/slideLayout" Target="../slideLayouts/slideLayout165.xml"/><Relationship Id="rId73" Type="http://schemas.openxmlformats.org/officeDocument/2006/relationships/slideLayout" Target="../slideLayouts/slideLayout173.xml"/><Relationship Id="rId78" Type="http://schemas.openxmlformats.org/officeDocument/2006/relationships/slideLayout" Target="../slideLayouts/slideLayout178.xml"/><Relationship Id="rId81" Type="http://schemas.openxmlformats.org/officeDocument/2006/relationships/slideLayout" Target="../slideLayouts/slideLayout181.xml"/><Relationship Id="rId86" Type="http://schemas.openxmlformats.org/officeDocument/2006/relationships/slideLayout" Target="../slideLayouts/slideLayout186.xml"/><Relationship Id="rId94" Type="http://schemas.openxmlformats.org/officeDocument/2006/relationships/slideLayout" Target="../slideLayouts/slideLayout194.xml"/><Relationship Id="rId99" Type="http://schemas.openxmlformats.org/officeDocument/2006/relationships/slideLayout" Target="../slideLayouts/slideLayout199.xml"/><Relationship Id="rId101" Type="http://schemas.openxmlformats.org/officeDocument/2006/relationships/theme" Target="../theme/theme2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34.xml"/><Relationship Id="rId50" Type="http://schemas.openxmlformats.org/officeDocument/2006/relationships/slideLayout" Target="../slideLayouts/slideLayout150.xml"/><Relationship Id="rId55" Type="http://schemas.openxmlformats.org/officeDocument/2006/relationships/slideLayout" Target="../slideLayouts/slideLayout155.xml"/><Relationship Id="rId76" Type="http://schemas.openxmlformats.org/officeDocument/2006/relationships/slideLayout" Target="../slideLayouts/slideLayout176.xml"/><Relationship Id="rId97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07.xml"/><Relationship Id="rId71" Type="http://schemas.openxmlformats.org/officeDocument/2006/relationships/slideLayout" Target="../slideLayouts/slideLayout171.xml"/><Relationship Id="rId9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66.xml"/><Relationship Id="rId87" Type="http://schemas.openxmlformats.org/officeDocument/2006/relationships/slideLayout" Target="../slideLayouts/slideLayout187.xml"/><Relationship Id="rId61" Type="http://schemas.openxmlformats.org/officeDocument/2006/relationships/slideLayout" Target="../slideLayouts/slideLayout161.xml"/><Relationship Id="rId82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56.xml"/><Relationship Id="rId77" Type="http://schemas.openxmlformats.org/officeDocument/2006/relationships/slideLayout" Target="../slideLayouts/slideLayout177.xml"/><Relationship Id="rId100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72" Type="http://schemas.openxmlformats.org/officeDocument/2006/relationships/slideLayout" Target="../slideLayouts/slideLayout172.xml"/><Relationship Id="rId93" Type="http://schemas.openxmlformats.org/officeDocument/2006/relationships/slideLayout" Target="../slideLayouts/slideLayout193.xml"/><Relationship Id="rId9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 dirty="0"/>
              <a:t>]</a:t>
            </a:r>
          </a:p>
        </p:txBody>
      </p:sp>
      <p:pic>
        <p:nvPicPr>
          <p:cNvPr id="11" name="Picture 10" descr="CGA blue logo.png"/>
          <p:cNvPicPr>
            <a:picLocks noChangeAspect="1"/>
          </p:cNvPicPr>
          <p:nvPr userDrawn="1"/>
        </p:nvPicPr>
        <p:blipFill>
          <a:blip r:embed="rId10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03" y="410757"/>
            <a:ext cx="1425411" cy="71270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04453" cy="67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6835"/>
            <a:ext cx="10515600" cy="4730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851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www.cga.co.uk  </a:t>
            </a:r>
          </a:p>
        </p:txBody>
      </p:sp>
    </p:spTree>
    <p:extLst>
      <p:ext uri="{BB962C8B-B14F-4D97-AF65-F5344CB8AC3E}">
        <p14:creationId xmlns:p14="http://schemas.microsoft.com/office/powerpoint/2010/main" val="166582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[</a:t>
            </a:r>
            <a:fld id="{D1C956B5-E543-468B-83B1-1736B3F78F68}" type="slidenum">
              <a:rPr lang="en-US" smtClean="0"/>
              <a:pPr/>
              <a:t>‹#›</a:t>
            </a:fld>
            <a:r>
              <a:rPr lang="en-US"/>
              <a:t>]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04453" cy="67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6835"/>
            <a:ext cx="10515600" cy="4730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F40BDB1C-A0BF-4F33-868D-38544D861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59" y="415754"/>
            <a:ext cx="1543443" cy="8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  <p:sldLayoutId id="2147483794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  <p:sldLayoutId id="2147483809" r:id="rId48"/>
    <p:sldLayoutId id="2147483810" r:id="rId49"/>
    <p:sldLayoutId id="2147483811" r:id="rId50"/>
    <p:sldLayoutId id="2147483812" r:id="rId51"/>
    <p:sldLayoutId id="2147483813" r:id="rId52"/>
    <p:sldLayoutId id="2147483814" r:id="rId53"/>
    <p:sldLayoutId id="2147483815" r:id="rId54"/>
    <p:sldLayoutId id="2147483816" r:id="rId55"/>
    <p:sldLayoutId id="2147483817" r:id="rId56"/>
    <p:sldLayoutId id="2147483818" r:id="rId57"/>
    <p:sldLayoutId id="2147483819" r:id="rId58"/>
    <p:sldLayoutId id="2147483820" r:id="rId59"/>
    <p:sldLayoutId id="2147483821" r:id="rId60"/>
    <p:sldLayoutId id="2147483822" r:id="rId61"/>
    <p:sldLayoutId id="2147483823" r:id="rId62"/>
    <p:sldLayoutId id="2147483824" r:id="rId63"/>
    <p:sldLayoutId id="2147483825" r:id="rId64"/>
    <p:sldLayoutId id="2147483826" r:id="rId65"/>
    <p:sldLayoutId id="2147483827" r:id="rId66"/>
    <p:sldLayoutId id="2147483828" r:id="rId67"/>
    <p:sldLayoutId id="2147483829" r:id="rId68"/>
    <p:sldLayoutId id="2147483830" r:id="rId69"/>
    <p:sldLayoutId id="2147483831" r:id="rId70"/>
    <p:sldLayoutId id="2147483832" r:id="rId71"/>
    <p:sldLayoutId id="2147483833" r:id="rId72"/>
    <p:sldLayoutId id="2147483834" r:id="rId73"/>
    <p:sldLayoutId id="2147483835" r:id="rId74"/>
    <p:sldLayoutId id="2147483836" r:id="rId75"/>
    <p:sldLayoutId id="2147483837" r:id="rId76"/>
    <p:sldLayoutId id="2147483838" r:id="rId77"/>
    <p:sldLayoutId id="2147483839" r:id="rId78"/>
    <p:sldLayoutId id="2147483840" r:id="rId79"/>
    <p:sldLayoutId id="2147483841" r:id="rId80"/>
    <p:sldLayoutId id="2147483842" r:id="rId81"/>
    <p:sldLayoutId id="2147483843" r:id="rId82"/>
    <p:sldLayoutId id="2147483844" r:id="rId83"/>
    <p:sldLayoutId id="2147483845" r:id="rId84"/>
    <p:sldLayoutId id="2147483846" r:id="rId85"/>
    <p:sldLayoutId id="2147483847" r:id="rId86"/>
    <p:sldLayoutId id="2147483848" r:id="rId87"/>
    <p:sldLayoutId id="2147483849" r:id="rId88"/>
    <p:sldLayoutId id="2147483850" r:id="rId89"/>
    <p:sldLayoutId id="2147483851" r:id="rId90"/>
    <p:sldLayoutId id="2147483852" r:id="rId91"/>
    <p:sldLayoutId id="2147483853" r:id="rId92"/>
    <p:sldLayoutId id="2147483854" r:id="rId93"/>
    <p:sldLayoutId id="2147483855" r:id="rId94"/>
    <p:sldLayoutId id="2147483856" r:id="rId95"/>
    <p:sldLayoutId id="2147483857" r:id="rId96"/>
    <p:sldLayoutId id="2147483858" r:id="rId97"/>
    <p:sldLayoutId id="2147483859" r:id="rId98"/>
    <p:sldLayoutId id="2147483860" r:id="rId99"/>
    <p:sldLayoutId id="2147483861" r:id="rId10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9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11.xml"/><Relationship Id="rId9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4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12.xml"/><Relationship Id="rId9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15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1.png"/><Relationship Id="rId5" Type="http://schemas.openxmlformats.org/officeDocument/2006/relationships/chart" Target="../charts/chart6.xml"/><Relationship Id="rId10" Type="http://schemas.openxmlformats.org/officeDocument/2006/relationships/image" Target="../media/image103.png"/><Relationship Id="rId4" Type="http://schemas.openxmlformats.org/officeDocument/2006/relationships/chart" Target="../charts/chart5.xml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8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9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7.xml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8.xml"/><Relationship Id="rId9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1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2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9.xml"/><Relationship Id="rId9" Type="http://schemas.openxmlformats.org/officeDocument/2006/relationships/image" Target="../media/image10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3.jp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chart" Target="../charts/chart10.xml"/><Relationship Id="rId9" Type="http://schemas.openxmlformats.org/officeDocument/2006/relationships/image" Target="../media/image1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l Fresco.jpg">
            <a:extLst>
              <a:ext uri="{FF2B5EF4-FFF2-40B4-BE49-F238E27FC236}">
                <a16:creationId xmlns:a16="http://schemas.microsoft.com/office/drawing/2014/main" id="{76C58E6F-FCCB-457A-9A54-7B23085D7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30"/>
            <a:ext cx="12191999" cy="6867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52C2F0-11A1-4C71-BE88-AE31B035BB60}"/>
              </a:ext>
            </a:extLst>
          </p:cNvPr>
          <p:cNvSpPr/>
          <p:nvPr/>
        </p:nvSpPr>
        <p:spPr>
          <a:xfrm>
            <a:off x="-18647" y="-10048"/>
            <a:ext cx="12210371" cy="6865921"/>
          </a:xfrm>
          <a:prstGeom prst="rect">
            <a:avLst/>
          </a:prstGeom>
          <a:gradFill flip="none" rotWithShape="1">
            <a:gsLst>
              <a:gs pos="55000">
                <a:schemeClr val="bg2">
                  <a:lumMod val="0"/>
                  <a:alpha val="80000"/>
                </a:schemeClr>
              </a:gs>
              <a:gs pos="77000">
                <a:schemeClr val="bg2">
                  <a:lumMod val="1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63744-B404-41AD-9296-B6B09F07BCA4}"/>
              </a:ext>
            </a:extLst>
          </p:cNvPr>
          <p:cNvSpPr txBox="1"/>
          <p:nvPr/>
        </p:nvSpPr>
        <p:spPr>
          <a:xfrm>
            <a:off x="351900" y="2019137"/>
            <a:ext cx="116441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400" cap="none" spc="6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UKH, BBPA, BII, TOURISM ALLIANCE &amp; ALVA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400" cap="none" spc="6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VAT MEMBERS SURVEY</a:t>
            </a:r>
            <a:br>
              <a:rPr kumimoji="0" lang="en-GB" sz="4400" b="1" i="0" u="none" strike="noStrike" kern="1400" cap="none" spc="690" normalizeH="0" baseline="0" noProof="0" dirty="0">
                <a:ln>
                  <a:noFill/>
                </a:ln>
                <a:solidFill>
                  <a:srgbClr val="D80068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</a:br>
            <a:r>
              <a:rPr kumimoji="0" lang="en-GB" sz="4400" b="1" i="0" u="none" kern="1400" cap="none" spc="69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6.9.21 – 17.9.21</a:t>
            </a:r>
            <a:endParaRPr kumimoji="0" lang="en-GB" sz="1400" b="1" i="0" u="none" kern="1400" cap="none" spc="69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3B8880-960D-489E-928E-F2765599116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13" name="Picture Placeholder 31" descr="CGA white logo.png">
              <a:extLst>
                <a:ext uri="{FF2B5EF4-FFF2-40B4-BE49-F238E27FC236}">
                  <a16:creationId xmlns:a16="http://schemas.microsoft.com/office/drawing/2014/main" id="{909F70E7-6092-4C96-A6A1-7381B3DFB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38AE12-C34B-4551-B4D9-705C17AE658B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  <p:pic>
        <p:nvPicPr>
          <p:cNvPr id="14" name="Picture 2" descr="UKHospitality">
            <a:extLst>
              <a:ext uri="{FF2B5EF4-FFF2-40B4-BE49-F238E27FC236}">
                <a16:creationId xmlns:a16="http://schemas.microsoft.com/office/drawing/2014/main" id="{83596E8F-B96B-4C91-80E5-2EF6CE4B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C160C4D3-AC63-4FCF-A761-B0018D1FE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5BD986-33A2-4BC6-A3AA-039C655B8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528E2-2B44-4675-8918-6B6247FC55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1028" name="Picture 4" descr="Tourism Partners">
            <a:extLst>
              <a:ext uri="{FF2B5EF4-FFF2-40B4-BE49-F238E27FC236}">
                <a16:creationId xmlns:a16="http://schemas.microsoft.com/office/drawing/2014/main" id="{A72C7945-7171-4691-BB93-32AB51A8B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3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lass of beer&#10;&#10;Description automatically generated">
            <a:extLst>
              <a:ext uri="{FF2B5EF4-FFF2-40B4-BE49-F238E27FC236}">
                <a16:creationId xmlns:a16="http://schemas.microsoft.com/office/drawing/2014/main" id="{4D8F304E-A058-474B-A146-7B492801E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0" y="0"/>
            <a:ext cx="12192000" cy="686732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7B9ACFB-918B-4562-94AA-744A45795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521175"/>
              </p:ext>
            </p:extLst>
          </p:nvPr>
        </p:nvGraphicFramePr>
        <p:xfrm>
          <a:off x="104776" y="2172676"/>
          <a:ext cx="8296274" cy="345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E5F6BD-966A-46C7-A12C-4D04CF8DDF9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013223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If VAT on tourism and hospitality were to remain at 12.5% indefinitely, it would increase turnover by an average of 8.8% </a:t>
            </a:r>
            <a:endParaRPr kumimoji="0" lang="en-GB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1AEEB-8CE4-4DF0-8009-2B29B4FBEADE}"/>
              </a:ext>
            </a:extLst>
          </p:cNvPr>
          <p:cNvSpPr txBox="1"/>
          <p:nvPr/>
        </p:nvSpPr>
        <p:spPr>
          <a:xfrm>
            <a:off x="236490" y="1607119"/>
            <a:ext cx="1106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it were to be announced that VAT on tourism and hospitality were to remain at 12.5% indefinitely, what impact do you think this would have on your turnover compared to a VAT rate of 20%?</a:t>
            </a:r>
            <a:endParaRPr kumimoji="0" lang="en-US" sz="1600" b="1" i="0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7" name="Picture 2" descr="UKHospitality">
            <a:extLst>
              <a:ext uri="{FF2B5EF4-FFF2-40B4-BE49-F238E27FC236}">
                <a16:creationId xmlns:a16="http://schemas.microsoft.com/office/drawing/2014/main" id="{42F428A4-4487-4059-A9A4-17BB9805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FDAA4048-CD8D-415D-B8E4-ABD8E1114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47038A9-5173-43C6-8665-92C89D594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0695D-2DEC-48D7-8853-B1A4E14AB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5" name="Picture 4" descr="Tourism Partners">
            <a:extLst>
              <a:ext uri="{FF2B5EF4-FFF2-40B4-BE49-F238E27FC236}">
                <a16:creationId xmlns:a16="http://schemas.microsoft.com/office/drawing/2014/main" id="{C1193EB9-A13A-47E8-BE69-576C51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314DED98-5F21-4426-9ACC-4BB2176DF700}"/>
              </a:ext>
            </a:extLst>
          </p:cNvPr>
          <p:cNvSpPr/>
          <p:nvPr/>
        </p:nvSpPr>
        <p:spPr>
          <a:xfrm>
            <a:off x="8745409" y="2802370"/>
            <a:ext cx="3086913" cy="2872306"/>
          </a:xfrm>
          <a:custGeom>
            <a:avLst/>
            <a:gdLst>
              <a:gd name="connsiteX0" fmla="*/ 0 w 3086913"/>
              <a:gd name="connsiteY0" fmla="*/ 1436153 h 2872306"/>
              <a:gd name="connsiteX1" fmla="*/ 1543457 w 3086913"/>
              <a:gd name="connsiteY1" fmla="*/ 0 h 2872306"/>
              <a:gd name="connsiteX2" fmla="*/ 3086914 w 3086913"/>
              <a:gd name="connsiteY2" fmla="*/ 1436153 h 2872306"/>
              <a:gd name="connsiteX3" fmla="*/ 1543457 w 3086913"/>
              <a:gd name="connsiteY3" fmla="*/ 2872306 h 2872306"/>
              <a:gd name="connsiteX4" fmla="*/ 0 w 3086913"/>
              <a:gd name="connsiteY4" fmla="*/ 1436153 h 287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913" h="2872306" fill="none" extrusionOk="0">
                <a:moveTo>
                  <a:pt x="0" y="1436153"/>
                </a:moveTo>
                <a:cubicBezTo>
                  <a:pt x="50180" y="648941"/>
                  <a:pt x="731503" y="-83295"/>
                  <a:pt x="1543457" y="0"/>
                </a:cubicBezTo>
                <a:cubicBezTo>
                  <a:pt x="2251586" y="-22097"/>
                  <a:pt x="3061917" y="666522"/>
                  <a:pt x="3086914" y="1436153"/>
                </a:cubicBezTo>
                <a:cubicBezTo>
                  <a:pt x="3079264" y="2156367"/>
                  <a:pt x="2362448" y="2918774"/>
                  <a:pt x="1543457" y="2872306"/>
                </a:cubicBezTo>
                <a:cubicBezTo>
                  <a:pt x="742088" y="2900891"/>
                  <a:pt x="37463" y="2238325"/>
                  <a:pt x="0" y="1436153"/>
                </a:cubicBezTo>
                <a:close/>
              </a:path>
              <a:path w="3086913" h="2872306" stroke="0" extrusionOk="0">
                <a:moveTo>
                  <a:pt x="0" y="1436153"/>
                </a:moveTo>
                <a:cubicBezTo>
                  <a:pt x="-70647" y="599412"/>
                  <a:pt x="668473" y="8466"/>
                  <a:pt x="1543457" y="0"/>
                </a:cubicBezTo>
                <a:cubicBezTo>
                  <a:pt x="2487082" y="19199"/>
                  <a:pt x="2987984" y="646134"/>
                  <a:pt x="3086914" y="1436153"/>
                </a:cubicBezTo>
                <a:cubicBezTo>
                  <a:pt x="2998597" y="2315564"/>
                  <a:pt x="2382034" y="2948867"/>
                  <a:pt x="1543457" y="2872306"/>
                </a:cubicBezTo>
                <a:cubicBezTo>
                  <a:pt x="556654" y="2798786"/>
                  <a:pt x="22107" y="2239881"/>
                  <a:pt x="0" y="1436153"/>
                </a:cubicBezTo>
                <a:close/>
              </a:path>
            </a:pathLst>
          </a:custGeom>
          <a:solidFill>
            <a:schemeClr val="bg1">
              <a:lumMod val="95000"/>
              <a:alpha val="66000"/>
            </a:schemeClr>
          </a:solidFill>
          <a:ln w="3175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flowChart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HK Grotesk Light"/>
                <a:ea typeface="+mn-ea"/>
                <a:cs typeface="+mn-cs"/>
              </a:rPr>
              <a:t>+8.8%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K Grotesk Light"/>
                <a:ea typeface="+mn-ea"/>
                <a:cs typeface="+mn-cs"/>
              </a:rPr>
              <a:t>Average </a:t>
            </a:r>
            <a:r>
              <a:rPr lang="en-US" b="1" i="1" kern="0" dirty="0">
                <a:solidFill>
                  <a:schemeClr val="accent6"/>
                </a:solidFill>
                <a:latin typeface="HK Grotesk Light"/>
              </a:rPr>
              <a:t>estimate of increased business turnover </a:t>
            </a:r>
            <a:endParaRPr kumimoji="0" lang="en-US" sz="200" b="0" i="1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HK Grotesk Light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A7CA97-CDC7-44E5-B7A6-AF813CDFAE3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3" name="Picture Placeholder 31" descr="CGA white logo.png">
              <a:extLst>
                <a:ext uri="{FF2B5EF4-FFF2-40B4-BE49-F238E27FC236}">
                  <a16:creationId xmlns:a16="http://schemas.microsoft.com/office/drawing/2014/main" id="{A7284CE2-F647-4432-ADD2-9C1B9D560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1FE851-60AA-455E-8D29-5A595352283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32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B14B534-9BFA-4401-9FF8-A1CF9CE3E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89"/>
          <a:stretch/>
        </p:blipFill>
        <p:spPr>
          <a:xfrm>
            <a:off x="8302" y="7150"/>
            <a:ext cx="12183696" cy="68508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-18917" y="0"/>
            <a:ext cx="12232685" cy="6878215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7B9ACFB-918B-4562-94AA-744A45795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2757607"/>
              </p:ext>
            </p:extLst>
          </p:nvPr>
        </p:nvGraphicFramePr>
        <p:xfrm>
          <a:off x="3823336" y="2194447"/>
          <a:ext cx="8296274" cy="3699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E5F6BD-966A-46C7-A12C-4D04CF8DDF9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355310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Whereas if VAT on tourism and hospitality were to remain at 12.5% indefinitely, it would increase business investment by an average of 12.0%</a:t>
            </a:r>
            <a:endParaRPr kumimoji="0" lang="en-GB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1AEEB-8CE4-4DF0-8009-2B29B4FBEADE}"/>
              </a:ext>
            </a:extLst>
          </p:cNvPr>
          <p:cNvSpPr txBox="1"/>
          <p:nvPr/>
        </p:nvSpPr>
        <p:spPr>
          <a:xfrm>
            <a:off x="236490" y="1607119"/>
            <a:ext cx="1106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it were to be announced that VAT on tourism and hospitality were to remain at 12.5% indefinitely, how would this influence your attitude to investment in your business compared to a VAT rate of 20%?</a:t>
            </a:r>
            <a:endParaRPr kumimoji="0" lang="en-US" sz="1600" b="1" i="0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7" name="Picture 2" descr="UKHospitality">
            <a:extLst>
              <a:ext uri="{FF2B5EF4-FFF2-40B4-BE49-F238E27FC236}">
                <a16:creationId xmlns:a16="http://schemas.microsoft.com/office/drawing/2014/main" id="{42F428A4-4487-4059-A9A4-17BB9805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FDAA4048-CD8D-415D-B8E4-ABD8E1114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47038A9-5173-43C6-8665-92C89D594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0695D-2DEC-48D7-8853-B1A4E14AB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5" name="Picture 4" descr="Tourism Partners">
            <a:extLst>
              <a:ext uri="{FF2B5EF4-FFF2-40B4-BE49-F238E27FC236}">
                <a16:creationId xmlns:a16="http://schemas.microsoft.com/office/drawing/2014/main" id="{C1193EB9-A13A-47E8-BE69-576C51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314DED98-5F21-4426-9ACC-4BB2176DF700}"/>
              </a:ext>
            </a:extLst>
          </p:cNvPr>
          <p:cNvSpPr/>
          <p:nvPr/>
        </p:nvSpPr>
        <p:spPr>
          <a:xfrm>
            <a:off x="426343" y="2498310"/>
            <a:ext cx="3086913" cy="2872306"/>
          </a:xfrm>
          <a:custGeom>
            <a:avLst/>
            <a:gdLst>
              <a:gd name="connsiteX0" fmla="*/ 0 w 3086913"/>
              <a:gd name="connsiteY0" fmla="*/ 1436153 h 2872306"/>
              <a:gd name="connsiteX1" fmla="*/ 1543457 w 3086913"/>
              <a:gd name="connsiteY1" fmla="*/ 0 h 2872306"/>
              <a:gd name="connsiteX2" fmla="*/ 3086914 w 3086913"/>
              <a:gd name="connsiteY2" fmla="*/ 1436153 h 2872306"/>
              <a:gd name="connsiteX3" fmla="*/ 1543457 w 3086913"/>
              <a:gd name="connsiteY3" fmla="*/ 2872306 h 2872306"/>
              <a:gd name="connsiteX4" fmla="*/ 0 w 3086913"/>
              <a:gd name="connsiteY4" fmla="*/ 1436153 h 287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6913" h="2872306" fill="none" extrusionOk="0">
                <a:moveTo>
                  <a:pt x="0" y="1436153"/>
                </a:moveTo>
                <a:cubicBezTo>
                  <a:pt x="50180" y="648941"/>
                  <a:pt x="731503" y="-83295"/>
                  <a:pt x="1543457" y="0"/>
                </a:cubicBezTo>
                <a:cubicBezTo>
                  <a:pt x="2251586" y="-22097"/>
                  <a:pt x="3061917" y="666522"/>
                  <a:pt x="3086914" y="1436153"/>
                </a:cubicBezTo>
                <a:cubicBezTo>
                  <a:pt x="3079264" y="2156367"/>
                  <a:pt x="2362448" y="2918774"/>
                  <a:pt x="1543457" y="2872306"/>
                </a:cubicBezTo>
                <a:cubicBezTo>
                  <a:pt x="742088" y="2900891"/>
                  <a:pt x="37463" y="2238325"/>
                  <a:pt x="0" y="1436153"/>
                </a:cubicBezTo>
                <a:close/>
              </a:path>
              <a:path w="3086913" h="2872306" stroke="0" extrusionOk="0">
                <a:moveTo>
                  <a:pt x="0" y="1436153"/>
                </a:moveTo>
                <a:cubicBezTo>
                  <a:pt x="-70647" y="599412"/>
                  <a:pt x="668473" y="8466"/>
                  <a:pt x="1543457" y="0"/>
                </a:cubicBezTo>
                <a:cubicBezTo>
                  <a:pt x="2487082" y="19199"/>
                  <a:pt x="2987984" y="646134"/>
                  <a:pt x="3086914" y="1436153"/>
                </a:cubicBezTo>
                <a:cubicBezTo>
                  <a:pt x="2998597" y="2315564"/>
                  <a:pt x="2382034" y="2948867"/>
                  <a:pt x="1543457" y="2872306"/>
                </a:cubicBezTo>
                <a:cubicBezTo>
                  <a:pt x="556654" y="2798786"/>
                  <a:pt x="22107" y="2239881"/>
                  <a:pt x="0" y="143615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66000"/>
            </a:schemeClr>
          </a:solidFill>
          <a:ln w="31750" cap="flat" cmpd="sng" algn="ctr">
            <a:solidFill>
              <a:srgbClr val="C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flowChart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HK Grotesk Light"/>
                <a:ea typeface="+mn-ea"/>
                <a:cs typeface="+mn-cs"/>
              </a:rPr>
              <a:t>+12.0%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K Grotesk Light"/>
                <a:ea typeface="+mn-ea"/>
                <a:cs typeface="+mn-cs"/>
              </a:rPr>
              <a:t>Average </a:t>
            </a:r>
            <a:r>
              <a:rPr lang="en-US" b="1" i="1" kern="0" dirty="0">
                <a:solidFill>
                  <a:schemeClr val="accent3"/>
                </a:solidFill>
                <a:latin typeface="HK Grotesk Light"/>
              </a:rPr>
              <a:t>estimate of increased business investment</a:t>
            </a:r>
            <a:endParaRPr kumimoji="0" lang="en-US" sz="200" b="0" i="1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K Grotesk Light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779EAC-9B70-4F72-8924-94E27080C84A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3" name="Picture Placeholder 31" descr="CGA white logo.png">
              <a:extLst>
                <a:ext uri="{FF2B5EF4-FFF2-40B4-BE49-F238E27FC236}">
                  <a16:creationId xmlns:a16="http://schemas.microsoft.com/office/drawing/2014/main" id="{3AB01571-57EB-4AAB-B414-F2008C9B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DBC099-6595-4F93-8314-74F11191E36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630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rson sitting inside restaurant">
            <a:extLst>
              <a:ext uri="{FF2B5EF4-FFF2-40B4-BE49-F238E27FC236}">
                <a16:creationId xmlns:a16="http://schemas.microsoft.com/office/drawing/2014/main" id="{5D8BA749-CF26-4DE2-AFAE-AAF9BAD8F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371" y="-1809"/>
            <a:ext cx="12210371" cy="68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0" y="-9329"/>
            <a:ext cx="12192000" cy="686732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013223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Summary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16C0F-4926-4EBC-9E14-47CBD86CE48D}"/>
              </a:ext>
            </a:extLst>
          </p:cNvPr>
          <p:cNvSpPr txBox="1"/>
          <p:nvPr/>
        </p:nvSpPr>
        <p:spPr>
          <a:xfrm>
            <a:off x="236489" y="1336103"/>
            <a:ext cx="116507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The reduced rate of VAT at 12.5% wil</a:t>
            </a:r>
            <a:r>
              <a:rPr lang="en-GB" sz="1700" dirty="0">
                <a:solidFill>
                  <a:schemeClr val="bg1"/>
                </a:solidFill>
                <a:ea typeface="Times New Roman" panose="02020603050405020304" pitchFamily="18" charset="0"/>
              </a:rPr>
              <a:t>l be </a:t>
            </a: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highly important to businesses, with 3 in 4 (77%) stating it is important or crucial</a:t>
            </a: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GB" sz="17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Businesses will use the reduced VAT rate for an array of purposes, including investing in their businesses and remaining Covid-secure</a:t>
            </a: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GB" sz="17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Similarly, reduced rates beyond April 2020 would allow continued investment, covid-secure venues and paying of wages to staff</a:t>
            </a: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GB" sz="17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Reverting the VAT level back to 20% in April 2020 could have serious consequences for businesses, with 4 in 10 saying it would likely lead to cutbacks and job losses </a:t>
            </a: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GB" sz="17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If VAT on tourism and hospitality were to remain at 12.5% indefinitely, it would increase turnover by an average of 8.8% </a:t>
            </a:r>
          </a:p>
          <a:p>
            <a:pPr>
              <a:buSzPts val="1000"/>
              <a:tabLst>
                <a:tab pos="457200" algn="l"/>
              </a:tabLst>
            </a:pPr>
            <a:endParaRPr lang="en-GB" sz="17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1700" dirty="0">
                <a:solidFill>
                  <a:schemeClr val="bg1"/>
                </a:solidFill>
              </a:rPr>
              <a:t>Whereas if VAT on tourism and hospitality were to remain at 12.5% indefinitely, it would increase business investment by an average of 12.0%</a:t>
            </a:r>
          </a:p>
          <a:p>
            <a:pPr marL="285750" indent="-285750"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B74852D5-0EE0-454D-861B-4BD1F5B70EA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pic>
        <p:nvPicPr>
          <p:cNvPr id="28" name="Picture 2" descr="UKHospitality">
            <a:extLst>
              <a:ext uri="{FF2B5EF4-FFF2-40B4-BE49-F238E27FC236}">
                <a16:creationId xmlns:a16="http://schemas.microsoft.com/office/drawing/2014/main" id="{6C91CF5C-E863-44DA-AF2D-A9C656C4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C53D23BB-88FC-4C63-AAA5-AEFF50F43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64D5900-4F0A-4068-BC1F-D734CFEB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26D7B0-920D-43C1-BD06-27288A9E3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32" name="Picture 4" descr="Tourism Partners">
            <a:extLst>
              <a:ext uri="{FF2B5EF4-FFF2-40B4-BE49-F238E27FC236}">
                <a16:creationId xmlns:a16="http://schemas.microsoft.com/office/drawing/2014/main" id="{13513045-891D-4757-B600-45EF4ECAC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89F59D-18C6-49A9-9984-83736C3504D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19" name="Picture Placeholder 31" descr="CGA white logo.png">
              <a:extLst>
                <a:ext uri="{FF2B5EF4-FFF2-40B4-BE49-F238E27FC236}">
                  <a16:creationId xmlns:a16="http://schemas.microsoft.com/office/drawing/2014/main" id="{92FA291B-FCF7-45CF-96C2-F2D23EE5A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19CB8C-DF93-44F0-9B0A-78ED515D09E0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087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23AE6C2-B945-4E44-888C-27FA627F2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"/>
          <a:stretch/>
        </p:blipFill>
        <p:spPr>
          <a:xfrm>
            <a:off x="0" y="-7150"/>
            <a:ext cx="12192000" cy="6865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10DAD3-DEAB-40EF-A46D-C8FC1AF65E15}"/>
              </a:ext>
            </a:extLst>
          </p:cNvPr>
          <p:cNvSpPr/>
          <p:nvPr/>
        </p:nvSpPr>
        <p:spPr>
          <a:xfrm>
            <a:off x="-1" y="-7150"/>
            <a:ext cx="11729781" cy="6883186"/>
          </a:xfrm>
          <a:prstGeom prst="rect">
            <a:avLst/>
          </a:prstGeom>
          <a:gradFill flip="none" rotWithShape="1">
            <a:gsLst>
              <a:gs pos="64000">
                <a:schemeClr val="accent3">
                  <a:lumMod val="75000"/>
                  <a:alpha val="90000"/>
                </a:schemeClr>
              </a:gs>
              <a:gs pos="100000">
                <a:schemeClr val="bg2">
                  <a:lumMod val="50000"/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C1655D-0A2A-4954-A391-1379CB0F5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25377" y="564433"/>
            <a:ext cx="9764443" cy="4873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58595B"/>
                </a:solidFill>
                <a:latin typeface="Franklin Gothic Heavy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+mn-ea"/>
                <a:cs typeface="+mn-cs"/>
              </a:rPr>
              <a:t>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E484542-628D-4725-8518-4D208328A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7777" y="716833"/>
            <a:ext cx="9764443" cy="4873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58595B"/>
                </a:solidFill>
                <a:latin typeface="Franklin Gothic Heavy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/>
                <a:ea typeface="+mn-ea"/>
                <a:cs typeface="+mn-cs"/>
              </a:rPr>
              <a:t>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1015BBA-3510-4AFE-B8A2-DB79987F4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7778" y="730290"/>
            <a:ext cx="10283127" cy="48736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58595B"/>
                </a:solidFill>
                <a:latin typeface="Franklin Gothic Heavy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/>
              <a:ea typeface="+mn-ea"/>
              <a:cs typeface="+mn-cs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CAB82BB-3291-4775-AFD4-5F0EEF3EA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975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[</a:t>
            </a:r>
            <a:fld id="{D1C956B5-E543-468B-83B1-1736B3F78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]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74A3E25-6279-45EB-B8A5-AEE32BE1AF6C}"/>
              </a:ext>
            </a:extLst>
          </p:cNvPr>
          <p:cNvSpPr txBox="1">
            <a:spLocks/>
          </p:cNvSpPr>
          <p:nvPr/>
        </p:nvSpPr>
        <p:spPr>
          <a:xfrm>
            <a:off x="358680" y="272382"/>
            <a:ext cx="6733002" cy="1002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000" b="1" kern="1400" spc="690" dirty="0">
                <a:latin typeface="Tw Cen MT" panose="020B0602020104020603" pitchFamily="34" charset="0"/>
              </a:rPr>
              <a:t>METHODOLOGY AND SAMPLE…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DD7648-96E3-4CD6-8232-AE13719E1A7E}"/>
              </a:ext>
            </a:extLst>
          </p:cNvPr>
          <p:cNvSpPr/>
          <p:nvPr/>
        </p:nvSpPr>
        <p:spPr>
          <a:xfrm>
            <a:off x="1899421" y="1458814"/>
            <a:ext cx="8743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Results collected between 6.9.21 – 1</a:t>
            </a:r>
            <a:r>
              <a:rPr lang="en-GB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7</a:t>
            </a:r>
            <a:r>
              <a:rPr kumimoji="0" lang="en-GB" sz="2400" b="0" i="0" u="non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.9.21</a:t>
            </a:r>
            <a:endParaRPr kumimoji="0" lang="en-US" sz="2400" b="0" i="0" u="non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96B523-BED6-4F7C-87CD-2F6BDDFFDFC8}"/>
              </a:ext>
            </a:extLst>
          </p:cNvPr>
          <p:cNvSpPr/>
          <p:nvPr/>
        </p:nvSpPr>
        <p:spPr>
          <a:xfrm>
            <a:off x="9210159" y="2920362"/>
            <a:ext cx="2332800" cy="23339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kern="1200" cap="none" spc="0" normalizeH="0" baseline="0" noProof="0" dirty="0">
                <a:ln>
                  <a:noFill/>
                </a:ln>
                <a:uLnTx/>
                <a:uFillTx/>
                <a:latin typeface="Franklin Gothic Demi Cond" panose="020B0706030402020204" pitchFamily="34" charset="0"/>
                <a:ea typeface="Roboto Condensed Light" panose="02000000000000000000" pitchFamily="2" charset="0"/>
                <a:cs typeface="+mn-cs"/>
              </a:rPr>
              <a:t>Overall responses:</a:t>
            </a:r>
          </a:p>
          <a:p>
            <a:pPr marL="0" marR="0" lvl="0" indent="0" algn="ct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</a:rPr>
              <a:t>815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5A656-51B9-4E69-A5EA-1B9346225A1C}"/>
              </a:ext>
            </a:extLst>
          </p:cNvPr>
          <p:cNvSpPr txBox="1"/>
          <p:nvPr/>
        </p:nvSpPr>
        <p:spPr>
          <a:xfrm>
            <a:off x="143801" y="2221625"/>
            <a:ext cx="3127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Helvetica"/>
                <a:ea typeface="+mn-ea"/>
                <a:cs typeface="+mn-cs"/>
              </a:rPr>
              <a:t>Business 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B29D6D-2DF0-4B5D-A97A-E17498F3CFB8}"/>
              </a:ext>
            </a:extLst>
          </p:cNvPr>
          <p:cNvSpPr txBox="1"/>
          <p:nvPr/>
        </p:nvSpPr>
        <p:spPr>
          <a:xfrm>
            <a:off x="4489445" y="2245290"/>
            <a:ext cx="3563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Helvetica"/>
                <a:ea typeface="+mn-ea"/>
                <a:cs typeface="+mn-cs"/>
              </a:rPr>
              <a:t>Trade association membership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CF68523-E00F-435F-98FD-ECDEFD9B0E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887522"/>
              </p:ext>
            </p:extLst>
          </p:nvPr>
        </p:nvGraphicFramePr>
        <p:xfrm>
          <a:off x="-281045" y="2657106"/>
          <a:ext cx="4474995" cy="3155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DC583D8-5E58-43BB-B795-F78448CD2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412447"/>
              </p:ext>
            </p:extLst>
          </p:nvPr>
        </p:nvGraphicFramePr>
        <p:xfrm>
          <a:off x="3903423" y="2657106"/>
          <a:ext cx="4345980" cy="3305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416D403-7119-4325-B84D-70695DEBCBF8}"/>
              </a:ext>
            </a:extLst>
          </p:cNvPr>
          <p:cNvCxnSpPr>
            <a:cxnSpLocks/>
          </p:cNvCxnSpPr>
          <p:nvPr/>
        </p:nvCxnSpPr>
        <p:spPr>
          <a:xfrm>
            <a:off x="8799759" y="2879852"/>
            <a:ext cx="0" cy="241500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5E95B5-A24B-4C50-B3DC-3271C3981FA6}"/>
              </a:ext>
            </a:extLst>
          </p:cNvPr>
          <p:cNvCxnSpPr>
            <a:cxnSpLocks/>
          </p:cNvCxnSpPr>
          <p:nvPr/>
        </p:nvCxnSpPr>
        <p:spPr>
          <a:xfrm>
            <a:off x="3886498" y="2920362"/>
            <a:ext cx="0" cy="22462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UKHospitality">
            <a:extLst>
              <a:ext uri="{FF2B5EF4-FFF2-40B4-BE49-F238E27FC236}">
                <a16:creationId xmlns:a16="http://schemas.microsoft.com/office/drawing/2014/main" id="{9E51C372-1A3B-49FA-9487-97B519A9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2BC1BE9E-39A5-4DE2-A2EC-00652AD9D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807367-1387-4293-955F-473A7AFEF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30" name="Picture 4" descr="Tourism Partners">
            <a:extLst>
              <a:ext uri="{FF2B5EF4-FFF2-40B4-BE49-F238E27FC236}">
                <a16:creationId xmlns:a16="http://schemas.microsoft.com/office/drawing/2014/main" id="{BC106EB3-864D-45D4-B175-8822E0D08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08C1310D-0E56-4DA1-AE67-B4E3F067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6" y="5641341"/>
            <a:ext cx="1406591" cy="1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6468E03-68F3-4DC2-8AA5-73AEFA5CE2D6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9" name="Picture Placeholder 31" descr="CGA white logo.png">
              <a:extLst>
                <a:ext uri="{FF2B5EF4-FFF2-40B4-BE49-F238E27FC236}">
                  <a16:creationId xmlns:a16="http://schemas.microsoft.com/office/drawing/2014/main" id="{202D57AD-44A5-4FD4-B29D-3E511A87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BFA2A8D-CC95-4046-BA08-3D36275E7B29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532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82FD8F7-D75B-4239-821E-4DA9AFD7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4" y="0"/>
            <a:ext cx="12210853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77F7D5-78D7-454D-9EAD-924B01165A28}"/>
              </a:ext>
            </a:extLst>
          </p:cNvPr>
          <p:cNvSpPr/>
          <p:nvPr/>
        </p:nvSpPr>
        <p:spPr>
          <a:xfrm>
            <a:off x="-60843" y="-4665"/>
            <a:ext cx="12252843" cy="6867329"/>
          </a:xfrm>
          <a:prstGeom prst="rect">
            <a:avLst/>
          </a:prstGeom>
          <a:solidFill>
            <a:schemeClr val="tx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3FD98-C482-4FF9-BFAB-13C8244D58A5}"/>
              </a:ext>
            </a:extLst>
          </p:cNvPr>
          <p:cNvSpPr txBox="1"/>
          <p:nvPr/>
        </p:nvSpPr>
        <p:spPr>
          <a:xfrm>
            <a:off x="908469" y="1956222"/>
            <a:ext cx="107174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3 in 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Helvetica"/>
              </a:rPr>
              <a:t>Businesses state the reduced VAT rate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Helvetica"/>
              </a:rPr>
              <a:t>of 12.5% will be </a:t>
            </a:r>
            <a:r>
              <a:rPr lang="en-US" sz="2400" b="1" dirty="0">
                <a:solidFill>
                  <a:schemeClr val="accent3"/>
                </a:solidFill>
                <a:latin typeface="Helvetica"/>
              </a:rPr>
              <a:t>important or crucial </a:t>
            </a:r>
            <a:endParaRPr kumimoji="0" lang="en-GB" sz="2400" b="1" i="1" u="non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DBAEDAE-43FB-46B9-88A2-4667DC645B84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9430023" cy="37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pic>
        <p:nvPicPr>
          <p:cNvPr id="16" name="Picture 2" descr="UKHospitality">
            <a:extLst>
              <a:ext uri="{FF2B5EF4-FFF2-40B4-BE49-F238E27FC236}">
                <a16:creationId xmlns:a16="http://schemas.microsoft.com/office/drawing/2014/main" id="{0C1D496A-4384-49F1-B322-4343CCE3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86DEDF4-BD98-4C8C-90D8-0F6623978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D30D6B-BE6B-4DE5-9D08-CC1FCC2A4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3" name="Picture 4" descr="Tourism Partners">
            <a:extLst>
              <a:ext uri="{FF2B5EF4-FFF2-40B4-BE49-F238E27FC236}">
                <a16:creationId xmlns:a16="http://schemas.microsoft.com/office/drawing/2014/main" id="{5DC0E0AE-12A6-4B5F-84FD-4544DB94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5DC1964F-CB8A-4A77-A224-03DC676A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6" y="5641341"/>
            <a:ext cx="1406591" cy="1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59054-0EE9-4E5C-9793-2701AF6126A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28" name="Picture Placeholder 31" descr="CGA white logo.png">
              <a:extLst>
                <a:ext uri="{FF2B5EF4-FFF2-40B4-BE49-F238E27FC236}">
                  <a16:creationId xmlns:a16="http://schemas.microsoft.com/office/drawing/2014/main" id="{B8EFEF4D-4D61-4C01-8F90-9A4FBBE5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840922-FD74-41D1-BB95-5E5567F4AF3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9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lass of beer&#10;&#10;Description automatically generated">
            <a:extLst>
              <a:ext uri="{FF2B5EF4-FFF2-40B4-BE49-F238E27FC236}">
                <a16:creationId xmlns:a16="http://schemas.microsoft.com/office/drawing/2014/main" id="{4D8F304E-A058-474B-A146-7B492801E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0" y="0"/>
            <a:ext cx="12192000" cy="686732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E5F6BD-966A-46C7-A12C-4D04CF8DDF9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195731" y="593852"/>
            <a:ext cx="10013223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The reduced rate of VAT will be highly important to businesses, with 3 in 4 (77%) stating it is important or crucial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AA5F2B0-D98F-4D9E-8427-C98CDC64E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580333"/>
              </p:ext>
            </p:extLst>
          </p:nvPr>
        </p:nvGraphicFramePr>
        <p:xfrm>
          <a:off x="277249" y="1505012"/>
          <a:ext cx="11719020" cy="494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B11AEEB-8CE4-4DF0-8009-2B29B4FBEADE}"/>
              </a:ext>
            </a:extLst>
          </p:cNvPr>
          <p:cNvSpPr txBox="1"/>
          <p:nvPr/>
        </p:nvSpPr>
        <p:spPr>
          <a:xfrm>
            <a:off x="236491" y="1945479"/>
            <a:ext cx="740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How important for your business is the reduced rate of VAT rate at 12.5% from 1st October to 31st March 2022 (compared to the full rate of 20%)?</a:t>
            </a:r>
            <a:endParaRPr kumimoji="0" lang="en-GB" sz="1400" b="1" i="1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8" name="Picture 2" descr="UKHospitality">
            <a:extLst>
              <a:ext uri="{FF2B5EF4-FFF2-40B4-BE49-F238E27FC236}">
                <a16:creationId xmlns:a16="http://schemas.microsoft.com/office/drawing/2014/main" id="{2C175395-801F-4E54-9B36-3E72E8DD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E34602B-E54D-4C3A-815D-5D1273B38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6DABE6-3D80-4BC1-A651-003BCC2A3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6" name="Picture 4" descr="Tourism Partners">
            <a:extLst>
              <a:ext uri="{FF2B5EF4-FFF2-40B4-BE49-F238E27FC236}">
                <a16:creationId xmlns:a16="http://schemas.microsoft.com/office/drawing/2014/main" id="{90A35759-1DF8-4913-98AD-5CF75BC57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E25AB9E7-EDD6-4161-986A-DE304822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6" y="5641341"/>
            <a:ext cx="1406591" cy="1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712CBED6-4569-4BEA-9660-07F0D6EFB1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3F7951-FD6A-4C79-855B-138F808AAA9C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4" name="Picture Placeholder 31" descr="CGA white logo.png">
              <a:extLst>
                <a:ext uri="{FF2B5EF4-FFF2-40B4-BE49-F238E27FC236}">
                  <a16:creationId xmlns:a16="http://schemas.microsoft.com/office/drawing/2014/main" id="{8A30B907-5053-4390-9092-A29D48F6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2D408F-5657-44C0-8D02-2AA8C61C55A6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83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3A6233F-B3B2-4AE0-ADC7-1D1CE0B64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659" cy="68651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-21772" y="0"/>
            <a:ext cx="12234347" cy="686732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E5F6BD-966A-46C7-A12C-4D04CF8DDF9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013223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Businesses will use the reduced VAT rate for an array of purposes, including investing in their businesses and remaining Covid-secure</a:t>
            </a:r>
            <a:endParaRPr kumimoji="0" lang="en-GB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1AEEB-8CE4-4DF0-8009-2B29B4FBEADE}"/>
              </a:ext>
            </a:extLst>
          </p:cNvPr>
          <p:cNvSpPr txBox="1"/>
          <p:nvPr/>
        </p:nvSpPr>
        <p:spPr>
          <a:xfrm>
            <a:off x="236490" y="1607119"/>
            <a:ext cx="1106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 terms of the 12.5% rate that will be in effect from 1st October 2021 to 31st March 2022, for what purposes will your business use this reduced rate? Please select all that apply</a:t>
            </a:r>
            <a:endParaRPr kumimoji="0" lang="en-US" sz="1600" b="1" i="0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FCEBA2D-7278-46CA-A6F3-079AA05CA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775301"/>
              </p:ext>
            </p:extLst>
          </p:nvPr>
        </p:nvGraphicFramePr>
        <p:xfrm>
          <a:off x="0" y="2514600"/>
          <a:ext cx="12109307" cy="313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2" descr="UKHospitality">
            <a:extLst>
              <a:ext uri="{FF2B5EF4-FFF2-40B4-BE49-F238E27FC236}">
                <a16:creationId xmlns:a16="http://schemas.microsoft.com/office/drawing/2014/main" id="{42F428A4-4487-4059-A9A4-17BB9805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FDAA4048-CD8D-415D-B8E4-ABD8E1114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47038A9-5173-43C6-8665-92C89D594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0695D-2DEC-48D7-8853-B1A4E14AB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5" name="Picture 4" descr="Tourism Partners">
            <a:extLst>
              <a:ext uri="{FF2B5EF4-FFF2-40B4-BE49-F238E27FC236}">
                <a16:creationId xmlns:a16="http://schemas.microsoft.com/office/drawing/2014/main" id="{C1193EB9-A13A-47E8-BE69-576C51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D961908-9DE2-4A49-80FC-02588EF9459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2" name="Picture Placeholder 31" descr="CGA white logo.png">
              <a:extLst>
                <a:ext uri="{FF2B5EF4-FFF2-40B4-BE49-F238E27FC236}">
                  <a16:creationId xmlns:a16="http://schemas.microsoft.com/office/drawing/2014/main" id="{3F9E4542-96A7-45A6-84E4-194673087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3EE5AA-2679-45A9-BB80-CF07D29D27C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86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99105E-0F6D-4C71-B3D7-816059C6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77F7D5-78D7-454D-9EAD-924B01165A28}"/>
              </a:ext>
            </a:extLst>
          </p:cNvPr>
          <p:cNvSpPr/>
          <p:nvPr/>
        </p:nvSpPr>
        <p:spPr>
          <a:xfrm>
            <a:off x="-11939" y="-2544"/>
            <a:ext cx="12222856" cy="6867329"/>
          </a:xfrm>
          <a:prstGeom prst="rect">
            <a:avLst/>
          </a:prstGeom>
          <a:solidFill>
            <a:schemeClr val="tx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3FD98-C482-4FF9-BFAB-13C8244D58A5}"/>
              </a:ext>
            </a:extLst>
          </p:cNvPr>
          <p:cNvSpPr txBox="1"/>
          <p:nvPr/>
        </p:nvSpPr>
        <p:spPr>
          <a:xfrm>
            <a:off x="1039097" y="2030018"/>
            <a:ext cx="100899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a 12.5% VAT rate were to continue to apply beyond April 2022</a:t>
            </a:r>
            <a:r>
              <a:rPr kumimoji="0" lang="en-US" sz="2400" b="1" i="1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…..</a:t>
            </a:r>
            <a:endParaRPr kumimoji="0" lang="en-GB" sz="2400" b="1" i="1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 in 10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Would use the saved money to continue to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invest</a:t>
            </a:r>
            <a:r>
              <a:rPr lang="en-US" sz="2400" b="1" dirty="0">
                <a:solidFill>
                  <a:srgbClr val="7030A0"/>
                </a:solidFill>
                <a:latin typeface="Helvetica"/>
              </a:rPr>
              <a:t> in their businesses</a:t>
            </a:r>
            <a:endParaRPr kumimoji="0" lang="en-GB" sz="2400" b="1" i="1" u="non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DBAEDAE-43FB-46B9-88A2-4667DC645B84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pic>
        <p:nvPicPr>
          <p:cNvPr id="16" name="Picture 2" descr="UKHospitality">
            <a:extLst>
              <a:ext uri="{FF2B5EF4-FFF2-40B4-BE49-F238E27FC236}">
                <a16:creationId xmlns:a16="http://schemas.microsoft.com/office/drawing/2014/main" id="{0C1D496A-4384-49F1-B322-4343CCE3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86DEDF4-BD98-4C8C-90D8-0F6623978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D30D6B-BE6B-4DE5-9D08-CC1FCC2A4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3" name="Picture 4" descr="Tourism Partners">
            <a:extLst>
              <a:ext uri="{FF2B5EF4-FFF2-40B4-BE49-F238E27FC236}">
                <a16:creationId xmlns:a16="http://schemas.microsoft.com/office/drawing/2014/main" id="{5DC0E0AE-12A6-4B5F-84FD-4544DB94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5DC1964F-CB8A-4A77-A224-03DC676A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6" y="5641341"/>
            <a:ext cx="1406591" cy="1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59054-0EE9-4E5C-9793-2701AF6126A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28" name="Picture Placeholder 31" descr="CGA white logo.png">
              <a:extLst>
                <a:ext uri="{FF2B5EF4-FFF2-40B4-BE49-F238E27FC236}">
                  <a16:creationId xmlns:a16="http://schemas.microsoft.com/office/drawing/2014/main" id="{B8EFEF4D-4D61-4C01-8F90-9A4FBBE5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840922-FD74-41D1-BB95-5E5567F4AF3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52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kitchen with a dining room table&#10;&#10;Description automatically generated">
            <a:extLst>
              <a:ext uri="{FF2B5EF4-FFF2-40B4-BE49-F238E27FC236}">
                <a16:creationId xmlns:a16="http://schemas.microsoft.com/office/drawing/2014/main" id="{8CF9B296-6C43-476F-A53C-CE9C1F9E1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644" y="-9329"/>
            <a:ext cx="12210644" cy="68673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77F7D5-78D7-454D-9EAD-924B01165A28}"/>
              </a:ext>
            </a:extLst>
          </p:cNvPr>
          <p:cNvSpPr/>
          <p:nvPr/>
        </p:nvSpPr>
        <p:spPr>
          <a:xfrm>
            <a:off x="-29804" y="-24343"/>
            <a:ext cx="12221803" cy="6882343"/>
          </a:xfrm>
          <a:prstGeom prst="rect">
            <a:avLst/>
          </a:prstGeom>
          <a:solidFill>
            <a:schemeClr val="tx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395EB50-EFC0-48FB-8239-B21AC27AA825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B1AAB5-9948-4ED4-B505-425E82054545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013223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Similarly, reduced rates beyond April 2020 would allow continued investment, covid-secure venues and paying of wages to staff</a:t>
            </a:r>
            <a:endParaRPr kumimoji="0" lang="en-GB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54FA7D-D4BD-4BF8-9149-7D1CB5AFA247}"/>
              </a:ext>
            </a:extLst>
          </p:cNvPr>
          <p:cNvSpPr txBox="1"/>
          <p:nvPr/>
        </p:nvSpPr>
        <p:spPr>
          <a:xfrm>
            <a:off x="236490" y="1607119"/>
            <a:ext cx="1106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a 12.5% VAT rate were to continue to apply beyond April 2022, for what purposes will your business use this reduced rate? Please select all that apply</a:t>
            </a:r>
            <a:endParaRPr kumimoji="0" lang="en-US" sz="1600" b="1" i="0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E38FA8F8-2270-4A30-825D-ACB92B4C9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631816"/>
              </p:ext>
            </p:extLst>
          </p:nvPr>
        </p:nvGraphicFramePr>
        <p:xfrm>
          <a:off x="0" y="2514600"/>
          <a:ext cx="12109307" cy="313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2" descr="UKHospitality">
            <a:extLst>
              <a:ext uri="{FF2B5EF4-FFF2-40B4-BE49-F238E27FC236}">
                <a16:creationId xmlns:a16="http://schemas.microsoft.com/office/drawing/2014/main" id="{AB334503-DBFC-407C-85D9-905A1D95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1481EA20-7795-4F26-B690-88BD6586D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035B358-6EEC-4CDB-A838-70E148CFA1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71BA96-CD1E-44BA-811D-4EEA990FC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7" name="Picture 4" descr="Tourism Partners">
            <a:extLst>
              <a:ext uri="{FF2B5EF4-FFF2-40B4-BE49-F238E27FC236}">
                <a16:creationId xmlns:a16="http://schemas.microsoft.com/office/drawing/2014/main" id="{58A71A12-4A80-49D1-B86A-F04DA7380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A31042E-E285-4074-AEEB-3266961F1DF5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7" name="Picture Placeholder 31" descr="CGA white logo.png">
              <a:extLst>
                <a:ext uri="{FF2B5EF4-FFF2-40B4-BE49-F238E27FC236}">
                  <a16:creationId xmlns:a16="http://schemas.microsoft.com/office/drawing/2014/main" id="{0B5DCE31-8B1B-4AA3-978D-20C6E3B6C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123638-E2A4-4A9E-9D2D-25B864584BD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97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9B955A5-AF12-43C2-B3F8-BC52F3CE6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0"/>
          <a:stretch/>
        </p:blipFill>
        <p:spPr>
          <a:xfrm>
            <a:off x="-17798" y="9831"/>
            <a:ext cx="12205339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77F7D5-78D7-454D-9EAD-924B01165A28}"/>
              </a:ext>
            </a:extLst>
          </p:cNvPr>
          <p:cNvSpPr/>
          <p:nvPr/>
        </p:nvSpPr>
        <p:spPr>
          <a:xfrm>
            <a:off x="-18917" y="-2544"/>
            <a:ext cx="12220750" cy="6867329"/>
          </a:xfrm>
          <a:prstGeom prst="rect">
            <a:avLst/>
          </a:prstGeom>
          <a:solidFill>
            <a:schemeClr val="tx1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3FD98-C482-4FF9-BFAB-13C8244D58A5}"/>
              </a:ext>
            </a:extLst>
          </p:cNvPr>
          <p:cNvSpPr txBox="1"/>
          <p:nvPr/>
        </p:nvSpPr>
        <p:spPr>
          <a:xfrm>
            <a:off x="1039097" y="2030018"/>
            <a:ext cx="100899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If VAT is put back to 20% in April 2022…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4 in 10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Helvetica"/>
              </a:rPr>
              <a:t>S</a:t>
            </a:r>
            <a:r>
              <a:rPr kumimoji="0" lang="en-GB" sz="2400" b="1" i="0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ay it will likely lead to </a:t>
            </a:r>
            <a:r>
              <a:rPr kumimoji="0" lang="en-GB" sz="2400" b="1" i="0" u="non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cutbacks and job losses </a:t>
            </a:r>
            <a:endParaRPr kumimoji="0" lang="en-GB" sz="2400" b="1" i="1" u="non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ADBAEDAE-43FB-46B9-88A2-4667DC645B84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pic>
        <p:nvPicPr>
          <p:cNvPr id="16" name="Picture 2" descr="UKHospitality">
            <a:extLst>
              <a:ext uri="{FF2B5EF4-FFF2-40B4-BE49-F238E27FC236}">
                <a16:creationId xmlns:a16="http://schemas.microsoft.com/office/drawing/2014/main" id="{0C1D496A-4384-49F1-B322-4343CCE3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86DEDF4-BD98-4C8C-90D8-0F6623978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D30D6B-BE6B-4DE5-9D08-CC1FCC2A4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3" name="Picture 4" descr="Tourism Partners">
            <a:extLst>
              <a:ext uri="{FF2B5EF4-FFF2-40B4-BE49-F238E27FC236}">
                <a16:creationId xmlns:a16="http://schemas.microsoft.com/office/drawing/2014/main" id="{5DC0E0AE-12A6-4B5F-84FD-4544DB94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5DC1964F-CB8A-4A77-A224-03DC676A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6" y="5641341"/>
            <a:ext cx="1406591" cy="14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4659054-0EE9-4E5C-9793-2701AF6126A0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28" name="Picture Placeholder 31" descr="CGA white logo.png">
              <a:extLst>
                <a:ext uri="{FF2B5EF4-FFF2-40B4-BE49-F238E27FC236}">
                  <a16:creationId xmlns:a16="http://schemas.microsoft.com/office/drawing/2014/main" id="{B8EFEF4D-4D61-4C01-8F90-9A4FBBE5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840922-FD74-41D1-BB95-5E5567F4AF3D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0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2D5301D-73F2-4502-ACF5-2A12AE1BE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659" cy="68651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1B33-195A-4382-AEFA-19CCDC3F41C8}"/>
              </a:ext>
            </a:extLst>
          </p:cNvPr>
          <p:cNvSpPr/>
          <p:nvPr/>
        </p:nvSpPr>
        <p:spPr>
          <a:xfrm>
            <a:off x="2" y="0"/>
            <a:ext cx="12192000" cy="686732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7B9ACFB-918B-4562-94AA-744A45795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430623"/>
              </p:ext>
            </p:extLst>
          </p:nvPr>
        </p:nvGraphicFramePr>
        <p:xfrm>
          <a:off x="104775" y="2259764"/>
          <a:ext cx="11915775" cy="348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E5F6BD-966A-46C7-A12C-4D04CF8DDF92}"/>
              </a:ext>
            </a:extLst>
          </p:cNvPr>
          <p:cNvSpPr txBox="1">
            <a:spLocks/>
          </p:cNvSpPr>
          <p:nvPr/>
        </p:nvSpPr>
        <p:spPr>
          <a:xfrm>
            <a:off x="236491" y="286884"/>
            <a:ext cx="8379705" cy="377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i="0" u="none" strike="noStrike" cap="none" spc="210" normalizeH="0" baseline="0">
                <a:ln>
                  <a:noFill/>
                </a:ln>
                <a:effectLst/>
                <a:uLnTx/>
                <a:uFillTx/>
                <a:latin typeface="Franklin Gothic Demi" panose="020B0703020102020204" pitchFamily="34" charset="0"/>
                <a:ea typeface="Franklin Gothic Demi Cond" panose="020B07060304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kern="1200" cap="none" spc="21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Franklin Gothic Demi" panose="020B0703020102020204" pitchFamily="34" charset="0"/>
                <a:cs typeface="+mn-cs"/>
              </a:rPr>
              <a:t>UKH, BBPA, BII, TOURISM ALLIANCE &amp; ALVA VAT MEMBER SURVEY SEPTEMBER 2021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AEA1D1-A131-4B22-87C4-D0FE81FE7990}"/>
              </a:ext>
            </a:extLst>
          </p:cNvPr>
          <p:cNvSpPr txBox="1">
            <a:spLocks/>
          </p:cNvSpPr>
          <p:nvPr/>
        </p:nvSpPr>
        <p:spPr>
          <a:xfrm>
            <a:off x="236490" y="505657"/>
            <a:ext cx="10302968" cy="1015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Franklin Gothic Demi" panose="020B0703020102020204" pitchFamily="34" charset="0"/>
              </a:rPr>
              <a:t>Reverting the VAT level back to 20% in April 2020 could have serious consequences for businesses, with 4 in 10 saying it would likely lead to cutbacks and job losses </a:t>
            </a:r>
            <a:endParaRPr kumimoji="0" lang="en-GB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1AEEB-8CE4-4DF0-8009-2B29B4FBEADE}"/>
              </a:ext>
            </a:extLst>
          </p:cNvPr>
          <p:cNvSpPr txBox="1"/>
          <p:nvPr/>
        </p:nvSpPr>
        <p:spPr>
          <a:xfrm>
            <a:off x="236490" y="1607119"/>
            <a:ext cx="11069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What will be the likely effect on your business if VAT is put back to 20% in April 2022?</a:t>
            </a:r>
            <a:endParaRPr kumimoji="0" lang="en-US" sz="1600" b="1" i="0" u="non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7" name="Picture 2" descr="UKHospitality">
            <a:extLst>
              <a:ext uri="{FF2B5EF4-FFF2-40B4-BE49-F238E27FC236}">
                <a16:creationId xmlns:a16="http://schemas.microsoft.com/office/drawing/2014/main" id="{42F428A4-4487-4059-A9A4-17BB9805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" y="6027072"/>
            <a:ext cx="121504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ritish Beer &amp; Pub Association (@beerandpub) | Twitter">
            <a:extLst>
              <a:ext uri="{FF2B5EF4-FFF2-40B4-BE49-F238E27FC236}">
                <a16:creationId xmlns:a16="http://schemas.microsoft.com/office/drawing/2014/main" id="{FDAA4048-CD8D-415D-B8E4-ABD8E1114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494949"/>
              </a:clrFrom>
              <a:clrTo>
                <a:srgbClr val="4949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b="17940"/>
          <a:stretch/>
        </p:blipFill>
        <p:spPr bwMode="auto">
          <a:xfrm>
            <a:off x="1196126" y="5921830"/>
            <a:ext cx="1406591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47038A9-5173-43C6-8665-92C89D594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6" y="6095898"/>
            <a:ext cx="1199835" cy="650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0695D-2DEC-48D7-8853-B1A4E14AB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591" y="6123497"/>
            <a:ext cx="1900413" cy="526286"/>
          </a:xfrm>
          <a:prstGeom prst="rect">
            <a:avLst/>
          </a:prstGeom>
        </p:spPr>
      </p:pic>
      <p:pic>
        <p:nvPicPr>
          <p:cNvPr id="25" name="Picture 4" descr="Tourism Partners">
            <a:extLst>
              <a:ext uri="{FF2B5EF4-FFF2-40B4-BE49-F238E27FC236}">
                <a16:creationId xmlns:a16="http://schemas.microsoft.com/office/drawing/2014/main" id="{C1193EB9-A13A-47E8-BE69-576C51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3" b="22064"/>
          <a:stretch/>
        </p:blipFill>
        <p:spPr bwMode="auto">
          <a:xfrm>
            <a:off x="4183065" y="6123496"/>
            <a:ext cx="1288306" cy="5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5581940-16B6-4D27-8D65-8A9050C68B3E}"/>
              </a:ext>
            </a:extLst>
          </p:cNvPr>
          <p:cNvGrpSpPr/>
          <p:nvPr/>
        </p:nvGrpSpPr>
        <p:grpSpPr>
          <a:xfrm>
            <a:off x="10711937" y="126646"/>
            <a:ext cx="1322773" cy="974816"/>
            <a:chOff x="10249713" y="215423"/>
            <a:chExt cx="1322773" cy="974816"/>
          </a:xfrm>
        </p:grpSpPr>
        <p:pic>
          <p:nvPicPr>
            <p:cNvPr id="33" name="Picture Placeholder 31" descr="CGA white logo.png">
              <a:extLst>
                <a:ext uri="{FF2B5EF4-FFF2-40B4-BE49-F238E27FC236}">
                  <a16:creationId xmlns:a16="http://schemas.microsoft.com/office/drawing/2014/main" id="{07497571-DC25-4DE9-A755-A8F52389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1" r="3794"/>
            <a:stretch>
              <a:fillRect/>
            </a:stretch>
          </p:blipFill>
          <p:spPr>
            <a:xfrm>
              <a:off x="10249713" y="479398"/>
              <a:ext cx="1307584" cy="710841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7B88787-3AB2-4573-B03A-9DA330C85F78}"/>
                </a:ext>
              </a:extLst>
            </p:cNvPr>
            <p:cNvSpPr txBox="1"/>
            <p:nvPr/>
          </p:nvSpPr>
          <p:spPr>
            <a:xfrm>
              <a:off x="10249713" y="215423"/>
              <a:ext cx="132277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rPr>
                <a:t>POWERED BY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791710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ustom 9">
      <a:dk1>
        <a:srgbClr val="58595B"/>
      </a:dk1>
      <a:lt1>
        <a:sysClr val="window" lastClr="FFFFFF"/>
      </a:lt1>
      <a:dk2>
        <a:srgbClr val="AAB2BD"/>
      </a:dk2>
      <a:lt2>
        <a:srgbClr val="F6F9FA"/>
      </a:lt2>
      <a:accent1>
        <a:srgbClr val="FF8300"/>
      </a:accent1>
      <a:accent2>
        <a:srgbClr val="008FBE"/>
      </a:accent2>
      <a:accent3>
        <a:srgbClr val="EA1D53"/>
      </a:accent3>
      <a:accent4>
        <a:srgbClr val="F3B21D"/>
      </a:accent4>
      <a:accent5>
        <a:srgbClr val="23B9D6"/>
      </a:accent5>
      <a:accent6>
        <a:srgbClr val="732C84"/>
      </a:accent6>
      <a:hlink>
        <a:srgbClr val="FF0000"/>
      </a:hlink>
      <a:folHlink>
        <a:srgbClr val="954F72"/>
      </a:folHlink>
    </a:clrScheme>
    <a:fontScheme name="Custom CGA Font">
      <a:majorFont>
        <a:latin typeface="Franklin Gothic Heavy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A Rebranded PPT template updated 26.09.17.potx" id="{9F7E0431-66AF-4CA5-A468-BB6DF6739A61}" vid="{57BEC0D7-8D75-499D-AFCB-963EB9DE4E5E}"/>
    </a:ext>
  </a:extLst>
</a:theme>
</file>

<file path=ppt/theme/theme2.xml><?xml version="1.0" encoding="utf-8"?>
<a:theme xmlns:a="http://schemas.openxmlformats.org/drawingml/2006/main" name="5_Office Theme">
  <a:themeElements>
    <a:clrScheme name="Custom 9">
      <a:dk1>
        <a:srgbClr val="58595B"/>
      </a:dk1>
      <a:lt1>
        <a:sysClr val="window" lastClr="FFFFFF"/>
      </a:lt1>
      <a:dk2>
        <a:srgbClr val="AAB2BD"/>
      </a:dk2>
      <a:lt2>
        <a:srgbClr val="F6F9FA"/>
      </a:lt2>
      <a:accent1>
        <a:srgbClr val="FF8300"/>
      </a:accent1>
      <a:accent2>
        <a:srgbClr val="008FBE"/>
      </a:accent2>
      <a:accent3>
        <a:srgbClr val="EA1D53"/>
      </a:accent3>
      <a:accent4>
        <a:srgbClr val="F3B21D"/>
      </a:accent4>
      <a:accent5>
        <a:srgbClr val="23B9D6"/>
      </a:accent5>
      <a:accent6>
        <a:srgbClr val="732C84"/>
      </a:accent6>
      <a:hlink>
        <a:srgbClr val="FF0000"/>
      </a:hlink>
      <a:folHlink>
        <a:srgbClr val="954F72"/>
      </a:folHlink>
    </a:clrScheme>
    <a:fontScheme name="Custom CGA Font">
      <a:majorFont>
        <a:latin typeface="Franklin Gothic Heavy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A Rebranded PPT template updated 26.09.17.potx" id="{9F7E0431-66AF-4CA5-A468-BB6DF6739A61}" vid="{57BEC0D7-8D75-499D-AFCB-963EB9DE4E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814</Words>
  <Application>Microsoft Office PowerPoint</Application>
  <PresentationFormat>Widescreen</PresentationFormat>
  <Paragraphs>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Franklin Gothic Demi</vt:lpstr>
      <vt:lpstr>Franklin Gothic Demi Cond</vt:lpstr>
      <vt:lpstr>Franklin Gothic Heavy</vt:lpstr>
      <vt:lpstr>Helvetica</vt:lpstr>
      <vt:lpstr>HK Grotesk Light</vt:lpstr>
      <vt:lpstr>Roboto</vt:lpstr>
      <vt:lpstr>Roboto Condensed Light</vt:lpstr>
      <vt:lpstr>Tw Cen MT</vt:lpstr>
      <vt:lpstr>Wingdings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McGinn</dc:creator>
  <cp:lastModifiedBy>Louise Wood</cp:lastModifiedBy>
  <cp:revision>247</cp:revision>
  <dcterms:created xsi:type="dcterms:W3CDTF">2020-08-18T15:53:31Z</dcterms:created>
  <dcterms:modified xsi:type="dcterms:W3CDTF">2021-10-18T08:57:22Z</dcterms:modified>
</cp:coreProperties>
</file>